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30"/>
  </p:notesMasterIdLst>
  <p:sldIdLst>
    <p:sldId id="317" r:id="rId4"/>
    <p:sldId id="2005" r:id="rId5"/>
    <p:sldId id="318" r:id="rId6"/>
    <p:sldId id="1925" r:id="rId7"/>
    <p:sldId id="2006" r:id="rId8"/>
    <p:sldId id="266" r:id="rId9"/>
    <p:sldId id="1952" r:id="rId10"/>
    <p:sldId id="1918" r:id="rId11"/>
    <p:sldId id="1958" r:id="rId12"/>
    <p:sldId id="1959" r:id="rId13"/>
    <p:sldId id="1960" r:id="rId14"/>
    <p:sldId id="2004" r:id="rId15"/>
    <p:sldId id="1996" r:id="rId16"/>
    <p:sldId id="2019" r:id="rId17"/>
    <p:sldId id="2011" r:id="rId18"/>
    <p:sldId id="1997" r:id="rId19"/>
    <p:sldId id="1998" r:id="rId20"/>
    <p:sldId id="1999" r:id="rId21"/>
    <p:sldId id="417" r:id="rId22"/>
    <p:sldId id="2016" r:id="rId23"/>
    <p:sldId id="2015" r:id="rId24"/>
    <p:sldId id="2012" r:id="rId25"/>
    <p:sldId id="494" r:id="rId26"/>
    <p:sldId id="493" r:id="rId27"/>
    <p:sldId id="2001" r:id="rId28"/>
    <p:sldId id="2002"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bright, Mallory I" initials="AMI [2]" lastIdx="1" clrIdx="6">
    <p:extLst>
      <p:ext uri="{19B8F6BF-5375-455C-9EA6-DF929625EA0E}">
        <p15:presenceInfo xmlns:p15="http://schemas.microsoft.com/office/powerpoint/2012/main" userId="S::malbright@sfwater.org::9bd03c99-0a6c-4321-a2c3-183d6572d3fb" providerId="AD"/>
      </p:ext>
    </p:extLst>
  </p:cmAuthor>
  <p:cmAuthor id="1" name="Hyams, Michael" initials="HM" lastIdx="1" clrIdx="0">
    <p:extLst>
      <p:ext uri="{19B8F6BF-5375-455C-9EA6-DF929625EA0E}">
        <p15:presenceInfo xmlns:p15="http://schemas.microsoft.com/office/powerpoint/2012/main" userId="S::MHyams@sfwater.org::87f56aa3-76aa-436c-bc00-27863cada5a7" providerId="AD"/>
      </p:ext>
    </p:extLst>
  </p:cmAuthor>
  <p:cmAuthor id="2" name="Hermann, Kiara" initials="HK" lastIdx="2" clrIdx="1">
    <p:extLst>
      <p:ext uri="{19B8F6BF-5375-455C-9EA6-DF929625EA0E}">
        <p15:presenceInfo xmlns:p15="http://schemas.microsoft.com/office/powerpoint/2012/main" userId="S::KHermann@sfwater.org::2e1efe9a-3d9c-4ba6-ba61-b542bc20b6f2" providerId="AD"/>
      </p:ext>
    </p:extLst>
  </p:cmAuthor>
  <p:cmAuthor id="3" name="Albright, Mallory I" initials="AMI" lastIdx="14" clrIdx="2">
    <p:extLst>
      <p:ext uri="{19B8F6BF-5375-455C-9EA6-DF929625EA0E}">
        <p15:presenceInfo xmlns:p15="http://schemas.microsoft.com/office/powerpoint/2012/main" userId="S::MAlbright@sfwater.org::8c8d6466-317e-4590-853f-f67c1c307bd5" providerId="AD"/>
      </p:ext>
    </p:extLst>
  </p:cmAuthor>
  <p:cmAuthor id="4" name="Hyams, Michael" initials="HM [2]" lastIdx="16" clrIdx="3">
    <p:extLst>
      <p:ext uri="{19B8F6BF-5375-455C-9EA6-DF929625EA0E}">
        <p15:presenceInfo xmlns:p15="http://schemas.microsoft.com/office/powerpoint/2012/main" userId="S::MHyams@sfwater.org::0b6a4c36-49b5-4d72-bdd5-d73e60c01fa6" providerId="AD"/>
      </p:ext>
    </p:extLst>
  </p:cmAuthor>
  <p:cmAuthor id="5" name="Taylor, Cheryl L" initials="TCL" lastIdx="3" clrIdx="4">
    <p:extLst>
      <p:ext uri="{19B8F6BF-5375-455C-9EA6-DF929625EA0E}">
        <p15:presenceInfo xmlns:p15="http://schemas.microsoft.com/office/powerpoint/2012/main" userId="S::CTaylor@sfwater.org::4bc4536f-bee8-478c-8285-4f793b0d52cc" providerId="AD"/>
      </p:ext>
    </p:extLst>
  </p:cmAuthor>
  <p:cmAuthor id="6" name="Taylor, Cheryl L" initials="TCL [2]" lastIdx="7" clrIdx="5">
    <p:extLst>
      <p:ext uri="{19B8F6BF-5375-455C-9EA6-DF929625EA0E}">
        <p15:presenceInfo xmlns:p15="http://schemas.microsoft.com/office/powerpoint/2012/main" userId="S::CTaylor@sfwater.org::ad4212a9-de73-4521-af99-7e3e1b63f7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00"/>
    <a:srgbClr val="3BCCFF"/>
    <a:srgbClr val="CC66FF"/>
    <a:srgbClr val="33CCCC"/>
    <a:srgbClr val="FFC000"/>
    <a:srgbClr val="C00000"/>
    <a:srgbClr val="008080"/>
    <a:srgbClr val="00CC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1904" autoAdjust="0"/>
  </p:normalViewPr>
  <p:slideViewPr>
    <p:cSldViewPr snapToGrid="0">
      <p:cViewPr varScale="1">
        <p:scale>
          <a:sx n="69" d="100"/>
          <a:sy n="69" d="100"/>
        </p:scale>
        <p:origin x="17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MKTFPS01\data\POWER\PowerEnterprise\CCA_CCSF\IRP\2022%20Cycle\Presentations\!%202022%20IRP%20Results%20(Public%20Deck)\Results%20Processing%20for%20Public%20Deck.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MKTFPS01\data\POWER\PowerEnterprise\CCA_CCSF\IRP\2022%20Cycle\Presentations\!%202022%20IRP%20Results%20(Public%20Deck)\Results%20Processing%20for%20Public%20Deck.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MKTFPS01\data\POWER\PowerEnterprise\CCA_CCSF\IRP\2022%20Cycle\Presentations\!%202022%20IRP%20Results%20(Public%20Deck)\Results%20Processing%20for%20Public%20Deck.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MKTFPS01\data\POWER\PowerEnterprise\CCA_CCSF\IRP\2022%20Cycle\Presentations\!%202022%20IRP%20Results%20(Public%20Deck)\Results%20Processing%20for%20Public%20Deck.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KTFPS01\data\POWER\PowerEnterprise\CCA_CCSF\IRP\2022%20Cycle\Presentations\!%202022%20IRP%20Results%20(Public%20Deck)\Results%20Processing%20for%20Public%20Deck.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MKTFPS01\data\POWER\PowerEnterprise\CCA_CCSF\IRP\2022%20Cycle\Presentations\!%202022%20IRP%20Results%20(Public%20Deck)\Results%20Processing%20for%20Public%20Deck.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MKTFPS01\data\POWER\PowerEnterprise\CCA_CCSF\IRP\2022%20Cycle\Presentations\!%202022%20IRP%20Results%20(Public%20Deck)\Results%20Processing%20for%20Public%20De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sz="1400" b="1" i="0" u="sng" baseline="0" dirty="0">
                <a:solidFill>
                  <a:srgbClr val="000000"/>
                </a:solidFill>
                <a:effectLst/>
                <a:latin typeface="Arial MT"/>
                <a:cs typeface="Arial" panose="020B0604020202020204" pitchFamily="34" charset="0"/>
              </a:rPr>
              <a:t>Base Case 2035</a:t>
            </a:r>
            <a:endParaRPr lang="en-US" sz="1400" b="1" dirty="0">
              <a:solidFill>
                <a:srgbClr val="000000"/>
              </a:solidFill>
              <a:effectLst/>
              <a:latin typeface="Arial MT"/>
              <a:cs typeface="Arial" panose="020B0604020202020204" pitchFamily="34" charset="0"/>
            </a:endParaRPr>
          </a:p>
          <a:p>
            <a:pPr>
              <a:defRPr>
                <a:solidFill>
                  <a:srgbClr val="000000"/>
                </a:solidFill>
              </a:defRPr>
            </a:pPr>
            <a:r>
              <a:rPr lang="en-US" sz="1400" b="0" i="0" baseline="0" dirty="0">
                <a:solidFill>
                  <a:srgbClr val="000000"/>
                </a:solidFill>
                <a:effectLst/>
                <a:latin typeface="Arial" panose="020B0604020202020204" pitchFamily="34" charset="0"/>
                <a:cs typeface="Arial" panose="020B0604020202020204" pitchFamily="34" charset="0"/>
              </a:rPr>
              <a:t>New Resource Capacity = </a:t>
            </a:r>
            <a:r>
              <a:rPr lang="en-US" sz="1400" b="1" i="0" baseline="0" dirty="0">
                <a:solidFill>
                  <a:srgbClr val="000000"/>
                </a:solidFill>
                <a:effectLst/>
                <a:latin typeface="Arial" panose="020B0604020202020204" pitchFamily="34" charset="0"/>
                <a:cs typeface="Arial" panose="020B0604020202020204" pitchFamily="34" charset="0"/>
              </a:rPr>
              <a:t>742 MW</a:t>
            </a:r>
            <a:r>
              <a:rPr lang="en-US" sz="1400" b="0" i="0" baseline="0" dirty="0">
                <a:solidFill>
                  <a:srgbClr val="000000"/>
                </a:solidFill>
                <a:effectLst/>
                <a:latin typeface="Arial" panose="020B0604020202020204" pitchFamily="34" charset="0"/>
                <a:cs typeface="Arial" panose="020B0604020202020204" pitchFamily="34" charset="0"/>
              </a:rPr>
              <a:t> </a:t>
            </a:r>
          </a:p>
          <a:p>
            <a:pPr>
              <a:defRPr>
                <a:solidFill>
                  <a:srgbClr val="000000"/>
                </a:solidFill>
              </a:defRPr>
            </a:pPr>
            <a:r>
              <a:rPr lang="en-US" sz="1400" b="0" i="0" baseline="0" dirty="0">
                <a:solidFill>
                  <a:srgbClr val="000000"/>
                </a:solidFill>
                <a:effectLst/>
                <a:latin typeface="Arial" panose="020B0604020202020204" pitchFamily="34" charset="0"/>
                <a:cs typeface="Arial" panose="020B0604020202020204" pitchFamily="34" charset="0"/>
              </a:rPr>
              <a:t>Total Resource Capacity = </a:t>
            </a:r>
            <a:r>
              <a:rPr lang="en-US" sz="1400" b="1" i="0" baseline="0" dirty="0">
                <a:solidFill>
                  <a:srgbClr val="000000"/>
                </a:solidFill>
                <a:effectLst/>
                <a:latin typeface="Arial" panose="020B0604020202020204" pitchFamily="34" charset="0"/>
                <a:cs typeface="Arial" panose="020B0604020202020204" pitchFamily="34" charset="0"/>
              </a:rPr>
              <a:t>2,296 MW</a:t>
            </a:r>
            <a:r>
              <a:rPr lang="en-US" sz="1400" b="0" i="0" baseline="0" dirty="0">
                <a:solidFill>
                  <a:srgbClr val="000000"/>
                </a:solidFill>
                <a:effectLst/>
                <a:latin typeface="Arial" panose="020B0604020202020204" pitchFamily="34" charset="0"/>
                <a:cs typeface="Arial" panose="020B0604020202020204" pitchFamily="34" charset="0"/>
              </a:rPr>
              <a:t> </a:t>
            </a:r>
            <a:endParaRPr lang="en-US" sz="1400" dirty="0">
              <a:solidFill>
                <a:srgbClr val="000000"/>
              </a:solidFill>
              <a:effectLst/>
              <a:latin typeface="Arial" panose="020B0604020202020204" pitchFamily="34" charset="0"/>
              <a:cs typeface="Arial" panose="020B0604020202020204" pitchFamily="34" charset="0"/>
            </a:endParaRPr>
          </a:p>
        </c:rich>
      </c:tx>
      <c:layout>
        <c:manualLayout>
          <c:xMode val="edge"/>
          <c:yMode val="edge"/>
          <c:x val="0.12061261193021534"/>
          <c:y val="1.35033216044639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6789527180566419"/>
          <c:y val="0.29314647949621625"/>
          <c:w val="0.48370895892104804"/>
          <c:h val="0.6699327456612163"/>
        </c:manualLayout>
      </c:layout>
      <c:pieChart>
        <c:varyColors val="1"/>
        <c:ser>
          <c:idx val="0"/>
          <c:order val="0"/>
          <c:tx>
            <c:strRef>
              <c:f>Comparisons!$B$41</c:f>
              <c:strCache>
                <c:ptCount val="1"/>
                <c:pt idx="0">
                  <c:v>Base Case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06CF-4729-8B3A-DDC5D3637640}"/>
              </c:ext>
            </c:extLst>
          </c:dPt>
          <c:dPt>
            <c:idx val="1"/>
            <c:bubble3D val="0"/>
            <c:spPr>
              <a:solidFill>
                <a:srgbClr val="9900FF"/>
              </a:solidFill>
              <a:ln w="19050">
                <a:solidFill>
                  <a:schemeClr val="lt1"/>
                </a:solidFill>
              </a:ln>
              <a:effectLst/>
            </c:spPr>
            <c:extLst>
              <c:ext xmlns:c16="http://schemas.microsoft.com/office/drawing/2014/chart" uri="{C3380CC4-5D6E-409C-BE32-E72D297353CC}">
                <c16:uniqueId val="{00000003-06CF-4729-8B3A-DDC5D363764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06CF-4729-8B3A-DDC5D3637640}"/>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06CF-4729-8B3A-DDC5D3637640}"/>
              </c:ext>
            </c:extLst>
          </c:dPt>
          <c:dPt>
            <c:idx val="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9-06CF-4729-8B3A-DDC5D363764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6CF-4729-8B3A-DDC5D3637640}"/>
              </c:ext>
            </c:extLst>
          </c:dPt>
          <c:dLbls>
            <c:dLbl>
              <c:idx val="2"/>
              <c:layout>
                <c:manualLayout>
                  <c:x val="-2.3090660915422317E-2"/>
                  <c:y val="3.183913113745459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CF-4729-8B3A-DDC5D3637640}"/>
                </c:ext>
              </c:extLst>
            </c:dLbl>
            <c:dLbl>
              <c:idx val="3"/>
              <c:layout>
                <c:manualLayout>
                  <c:x val="-8.2399472643375077E-3"/>
                  <c:y val="2.002212985304412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CF-4729-8B3A-DDC5D3637640}"/>
                </c:ext>
              </c:extLst>
            </c:dLbl>
            <c:dLbl>
              <c:idx val="4"/>
              <c:layout>
                <c:manualLayout>
                  <c:x val="2.2496079627574796E-2"/>
                  <c:y val="-3.525713726746642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6CF-4729-8B3A-DDC5D363764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Comparisons!$A$42:$A$62</c:f>
              <c:strCache>
                <c:ptCount val="6"/>
                <c:pt idx="0">
                  <c:v> Solar </c:v>
                </c:pt>
                <c:pt idx="1">
                  <c:v> Storage </c:v>
                </c:pt>
                <c:pt idx="2">
                  <c:v> Wind </c:v>
                </c:pt>
                <c:pt idx="3">
                  <c:v> Geothermal </c:v>
                </c:pt>
                <c:pt idx="4">
                  <c:v> Hydro </c:v>
                </c:pt>
                <c:pt idx="5">
                  <c:v> Existing Renewables </c:v>
                </c:pt>
              </c:strCache>
            </c:strRef>
          </c:cat>
          <c:val>
            <c:numRef>
              <c:f>Comparisons!$B$42:$B$62</c:f>
              <c:numCache>
                <c:formatCode>0</c:formatCode>
                <c:ptCount val="6"/>
                <c:pt idx="0">
                  <c:v>1083.621416</c:v>
                </c:pt>
                <c:pt idx="1">
                  <c:v>749.21</c:v>
                </c:pt>
                <c:pt idx="2">
                  <c:v>110.4</c:v>
                </c:pt>
                <c:pt idx="3">
                  <c:v>72.676199999999994</c:v>
                </c:pt>
                <c:pt idx="4">
                  <c:v>100</c:v>
                </c:pt>
                <c:pt idx="5">
                  <c:v>180</c:v>
                </c:pt>
              </c:numCache>
            </c:numRef>
          </c:val>
          <c:extLst>
            <c:ext xmlns:c16="http://schemas.microsoft.com/office/drawing/2014/chart" uri="{C3380CC4-5D6E-409C-BE32-E72D297353CC}">
              <c16:uniqueId val="{0000000C-06CF-4729-8B3A-DDC5D36376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00"/>
                </a:solidFill>
                <a:latin typeface="Arial" panose="020B0604020202020204" pitchFamily="34" charset="0"/>
                <a:ea typeface="+mn-ea"/>
                <a:cs typeface="Arial" panose="020B0604020202020204" pitchFamily="34" charset="0"/>
              </a:defRPr>
            </a:pPr>
            <a:r>
              <a:rPr lang="en-US" sz="1400" b="1" i="0" u="sng" baseline="0" dirty="0">
                <a:solidFill>
                  <a:srgbClr val="000000"/>
                </a:solidFill>
                <a:effectLst/>
                <a:latin typeface="Arial MT"/>
                <a:cs typeface="Arial" panose="020B0604020202020204" pitchFamily="34" charset="0"/>
              </a:rPr>
              <a:t>95% Time Coincident 2035</a:t>
            </a:r>
            <a:endParaRPr lang="en-US" sz="1400" b="1" i="0" baseline="0" dirty="0">
              <a:solidFill>
                <a:srgbClr val="000000"/>
              </a:solidFill>
              <a:effectLst/>
              <a:latin typeface="Arial MT"/>
              <a:cs typeface="Arial" panose="020B0604020202020204" pitchFamily="34" charset="0"/>
            </a:endParaRPr>
          </a:p>
          <a:p>
            <a:pPr>
              <a:defRPr>
                <a:solidFill>
                  <a:srgbClr val="000000"/>
                </a:solidFill>
                <a:latin typeface="Arial" panose="020B0604020202020204" pitchFamily="34" charset="0"/>
                <a:cs typeface="Arial" panose="020B0604020202020204" pitchFamily="34" charset="0"/>
              </a:defRPr>
            </a:pPr>
            <a:r>
              <a:rPr lang="en-US" sz="1400" b="0" i="0" baseline="0" dirty="0">
                <a:solidFill>
                  <a:srgbClr val="000000"/>
                </a:solidFill>
                <a:effectLst/>
                <a:latin typeface="Arial" panose="020B0604020202020204" pitchFamily="34" charset="0"/>
                <a:cs typeface="Arial" panose="020B0604020202020204" pitchFamily="34" charset="0"/>
              </a:rPr>
              <a:t>New Resource Capacity = </a:t>
            </a:r>
            <a:r>
              <a:rPr lang="en-US" sz="1400" b="1" i="0" baseline="0" dirty="0">
                <a:solidFill>
                  <a:srgbClr val="000000"/>
                </a:solidFill>
                <a:effectLst/>
                <a:latin typeface="Arial" panose="020B0604020202020204" pitchFamily="34" charset="0"/>
                <a:cs typeface="Arial" panose="020B0604020202020204" pitchFamily="34" charset="0"/>
              </a:rPr>
              <a:t>1,692 MW</a:t>
            </a:r>
            <a:r>
              <a:rPr lang="en-US" sz="1400" b="0" i="0" baseline="0" dirty="0">
                <a:solidFill>
                  <a:srgbClr val="000000"/>
                </a:solidFill>
                <a:effectLst/>
                <a:latin typeface="Arial" panose="020B0604020202020204" pitchFamily="34" charset="0"/>
                <a:cs typeface="Arial" panose="020B0604020202020204" pitchFamily="34" charset="0"/>
              </a:rPr>
              <a:t> </a:t>
            </a:r>
          </a:p>
          <a:p>
            <a:pPr>
              <a:defRPr>
                <a:solidFill>
                  <a:srgbClr val="000000"/>
                </a:solidFill>
                <a:latin typeface="Arial" panose="020B0604020202020204" pitchFamily="34" charset="0"/>
                <a:cs typeface="Arial" panose="020B0604020202020204" pitchFamily="34" charset="0"/>
              </a:defRPr>
            </a:pPr>
            <a:r>
              <a:rPr lang="en-US" sz="1400" b="0" i="0" baseline="0" dirty="0">
                <a:solidFill>
                  <a:srgbClr val="000000"/>
                </a:solidFill>
                <a:effectLst/>
                <a:latin typeface="Arial" panose="020B0604020202020204" pitchFamily="34" charset="0"/>
                <a:cs typeface="Arial" panose="020B0604020202020204" pitchFamily="34" charset="0"/>
              </a:rPr>
              <a:t>Total Resource Capacity = </a:t>
            </a:r>
            <a:r>
              <a:rPr lang="en-US" sz="1400" b="1" i="0" baseline="0" dirty="0">
                <a:solidFill>
                  <a:srgbClr val="000000"/>
                </a:solidFill>
                <a:effectLst/>
                <a:latin typeface="Arial" panose="020B0604020202020204" pitchFamily="34" charset="0"/>
                <a:cs typeface="Arial" panose="020B0604020202020204" pitchFamily="34" charset="0"/>
              </a:rPr>
              <a:t>3,246 MW </a:t>
            </a:r>
            <a:endParaRPr lang="en-US" sz="1400" b="1" dirty="0">
              <a:solidFill>
                <a:srgbClr val="000000"/>
              </a:solidFill>
              <a:effectLst/>
              <a:latin typeface="Arial" panose="020B0604020202020204" pitchFamily="34" charset="0"/>
              <a:cs typeface="Arial" panose="020B0604020202020204" pitchFamily="34" charset="0"/>
            </a:endParaRPr>
          </a:p>
        </c:rich>
      </c:tx>
      <c:layout>
        <c:manualLayout>
          <c:xMode val="edge"/>
          <c:yMode val="edge"/>
          <c:x val="0.21423285866729755"/>
          <c:y val="0.1014084507042253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5423921446611086"/>
          <c:y val="0.23185407628275306"/>
          <c:w val="0.48531340136086015"/>
          <c:h val="0.70373297598571549"/>
        </c:manualLayout>
      </c:layout>
      <c:pieChart>
        <c:varyColors val="1"/>
        <c:ser>
          <c:idx val="1"/>
          <c:order val="0"/>
          <c:tx>
            <c:strRef>
              <c:f>Comparisons!$C$41</c:f>
              <c:strCache>
                <c:ptCount val="1"/>
                <c:pt idx="0">
                  <c:v>95% Time Coincident</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DCEF-4830-BAF5-1C0B5946BCC0}"/>
              </c:ext>
            </c:extLst>
          </c:dPt>
          <c:dPt>
            <c:idx val="1"/>
            <c:bubble3D val="0"/>
            <c:spPr>
              <a:solidFill>
                <a:srgbClr val="9900FF"/>
              </a:solidFill>
              <a:ln w="19050">
                <a:solidFill>
                  <a:schemeClr val="lt1"/>
                </a:solidFill>
              </a:ln>
              <a:effectLst/>
            </c:spPr>
            <c:extLst>
              <c:ext xmlns:c16="http://schemas.microsoft.com/office/drawing/2014/chart" uri="{C3380CC4-5D6E-409C-BE32-E72D297353CC}">
                <c16:uniqueId val="{00000003-DCEF-4830-BAF5-1C0B5946BCC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CEF-4830-BAF5-1C0B5946BCC0}"/>
              </c:ext>
            </c:extLst>
          </c:dPt>
          <c:dPt>
            <c:idx val="3"/>
            <c:bubble3D val="0"/>
            <c:spPr>
              <a:solidFill>
                <a:srgbClr val="3BCCFF"/>
              </a:solidFill>
              <a:ln w="19050">
                <a:solidFill>
                  <a:schemeClr val="lt1"/>
                </a:solidFill>
              </a:ln>
              <a:effectLst/>
            </c:spPr>
            <c:extLst>
              <c:ext xmlns:c16="http://schemas.microsoft.com/office/drawing/2014/chart" uri="{C3380CC4-5D6E-409C-BE32-E72D297353CC}">
                <c16:uniqueId val="{00000007-DCEF-4830-BAF5-1C0B5946BCC0}"/>
              </c:ext>
            </c:extLst>
          </c:dPt>
          <c:dPt>
            <c:idx val="4"/>
            <c:bubble3D val="0"/>
            <c:spPr>
              <a:solidFill>
                <a:srgbClr val="C00000"/>
              </a:solidFill>
              <a:ln w="19050">
                <a:solidFill>
                  <a:schemeClr val="lt1"/>
                </a:solidFill>
              </a:ln>
              <a:effectLst/>
            </c:spPr>
            <c:extLst>
              <c:ext xmlns:c16="http://schemas.microsoft.com/office/drawing/2014/chart" uri="{C3380CC4-5D6E-409C-BE32-E72D297353CC}">
                <c16:uniqueId val="{00000009-DCEF-4830-BAF5-1C0B5946BCC0}"/>
              </c:ext>
            </c:extLst>
          </c:dPt>
          <c:dPt>
            <c:idx val="5"/>
            <c:bubble3D val="0"/>
            <c:spPr>
              <a:solidFill>
                <a:srgbClr val="0070C0"/>
              </a:solidFill>
              <a:ln w="19050">
                <a:solidFill>
                  <a:schemeClr val="lt1"/>
                </a:solidFill>
              </a:ln>
              <a:effectLst/>
            </c:spPr>
            <c:extLst>
              <c:ext xmlns:c16="http://schemas.microsoft.com/office/drawing/2014/chart" uri="{C3380CC4-5D6E-409C-BE32-E72D297353CC}">
                <c16:uniqueId val="{0000000B-DCEF-4830-BAF5-1C0B5946BCC0}"/>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DCEF-4830-BAF5-1C0B5946BCC0}"/>
              </c:ext>
            </c:extLst>
          </c:dPt>
          <c:dLbls>
            <c:dLbl>
              <c:idx val="3"/>
              <c:layout>
                <c:manualLayout>
                  <c:x val="6.4540700355155592E-2"/>
                  <c:y val="8.044014308140881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EF-4830-BAF5-1C0B5946BCC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Comparisons!$A$42:$A$62</c:f>
              <c:strCache>
                <c:ptCount val="7"/>
                <c:pt idx="0">
                  <c:v> Solar </c:v>
                </c:pt>
                <c:pt idx="1">
                  <c:v> Storage </c:v>
                </c:pt>
                <c:pt idx="2">
                  <c:v> Wind </c:v>
                </c:pt>
                <c:pt idx="3">
                  <c:v> Wind Offshore </c:v>
                </c:pt>
                <c:pt idx="4">
                  <c:v> Geothermal </c:v>
                </c:pt>
                <c:pt idx="5">
                  <c:v> Hydro </c:v>
                </c:pt>
                <c:pt idx="6">
                  <c:v> Existing Renewables </c:v>
                </c:pt>
              </c:strCache>
            </c:strRef>
          </c:cat>
          <c:val>
            <c:numRef>
              <c:f>Comparisons!$C$42:$C$62</c:f>
              <c:numCache>
                <c:formatCode>0</c:formatCode>
                <c:ptCount val="7"/>
                <c:pt idx="0">
                  <c:v>1683.6214160000002</c:v>
                </c:pt>
                <c:pt idx="1">
                  <c:v>699.21</c:v>
                </c:pt>
                <c:pt idx="2">
                  <c:v>310.39999999999998</c:v>
                </c:pt>
                <c:pt idx="3">
                  <c:v>200</c:v>
                </c:pt>
                <c:pt idx="4">
                  <c:v>72.676199999999994</c:v>
                </c:pt>
                <c:pt idx="5">
                  <c:v>100</c:v>
                </c:pt>
                <c:pt idx="6">
                  <c:v>180</c:v>
                </c:pt>
              </c:numCache>
            </c:numRef>
          </c:val>
          <c:extLst>
            <c:ext xmlns:c16="http://schemas.microsoft.com/office/drawing/2014/chart" uri="{C3380CC4-5D6E-409C-BE32-E72D297353CC}">
              <c16:uniqueId val="{0000000E-DCEF-4830-BAF5-1C0B5946BC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00"/>
                </a:solidFill>
                <a:latin typeface="Arial" panose="020B0604020202020204" pitchFamily="34" charset="0"/>
                <a:ea typeface="+mn-ea"/>
                <a:cs typeface="Arial" panose="020B0604020202020204" pitchFamily="34" charset="0"/>
              </a:defRPr>
            </a:pPr>
            <a:r>
              <a:rPr lang="en-US" sz="1400" b="1" i="0" u="sng" baseline="0" dirty="0">
                <a:solidFill>
                  <a:srgbClr val="000000"/>
                </a:solidFill>
                <a:effectLst/>
                <a:latin typeface="Arial" panose="020B0604020202020204" pitchFamily="34" charset="0"/>
                <a:cs typeface="Arial" panose="020B0604020202020204" pitchFamily="34" charset="0"/>
              </a:rPr>
              <a:t>90% Time Coincident 2035</a:t>
            </a:r>
            <a:endParaRPr lang="en-US" sz="1400" dirty="0">
              <a:solidFill>
                <a:srgbClr val="000000"/>
              </a:solidFill>
              <a:effectLst/>
              <a:latin typeface="Arial" panose="020B0604020202020204" pitchFamily="34" charset="0"/>
              <a:cs typeface="Arial" panose="020B0604020202020204" pitchFamily="34" charset="0"/>
            </a:endParaRPr>
          </a:p>
          <a:p>
            <a:pPr>
              <a:defRPr>
                <a:solidFill>
                  <a:srgbClr val="000000"/>
                </a:solidFill>
                <a:latin typeface="Arial" panose="020B0604020202020204" pitchFamily="34" charset="0"/>
                <a:cs typeface="Arial" panose="020B0604020202020204" pitchFamily="34" charset="0"/>
              </a:defRPr>
            </a:pPr>
            <a:r>
              <a:rPr lang="en-US" sz="1400" b="0" i="0" baseline="0" dirty="0">
                <a:solidFill>
                  <a:srgbClr val="000000"/>
                </a:solidFill>
                <a:effectLst/>
                <a:latin typeface="Arial" panose="020B0604020202020204" pitchFamily="34" charset="0"/>
                <a:cs typeface="Arial" panose="020B0604020202020204" pitchFamily="34" charset="0"/>
              </a:rPr>
              <a:t>New Resource Capacity = </a:t>
            </a:r>
            <a:r>
              <a:rPr lang="en-US" sz="1400" b="1" i="0" baseline="0" dirty="0">
                <a:solidFill>
                  <a:srgbClr val="000000"/>
                </a:solidFill>
                <a:effectLst/>
                <a:latin typeface="Arial" panose="020B0604020202020204" pitchFamily="34" charset="0"/>
                <a:cs typeface="Arial" panose="020B0604020202020204" pitchFamily="34" charset="0"/>
              </a:rPr>
              <a:t>922 MW</a:t>
            </a:r>
          </a:p>
          <a:p>
            <a:pPr>
              <a:defRPr>
                <a:solidFill>
                  <a:srgbClr val="000000"/>
                </a:solidFill>
                <a:latin typeface="Arial" panose="020B0604020202020204" pitchFamily="34" charset="0"/>
                <a:cs typeface="Arial" panose="020B0604020202020204" pitchFamily="34" charset="0"/>
              </a:defRPr>
            </a:pPr>
            <a:r>
              <a:rPr lang="en-US" sz="1400" b="0" i="0" baseline="0" dirty="0">
                <a:solidFill>
                  <a:srgbClr val="000000"/>
                </a:solidFill>
                <a:effectLst/>
                <a:latin typeface="Arial" panose="020B0604020202020204" pitchFamily="34" charset="0"/>
                <a:cs typeface="Arial" panose="020B0604020202020204" pitchFamily="34" charset="0"/>
              </a:rPr>
              <a:t>Total Resource Capacity = </a:t>
            </a:r>
            <a:r>
              <a:rPr lang="en-US" sz="1400" b="1" i="0" baseline="0" dirty="0">
                <a:solidFill>
                  <a:srgbClr val="000000"/>
                </a:solidFill>
                <a:effectLst/>
                <a:latin typeface="Arial" panose="020B0604020202020204" pitchFamily="34" charset="0"/>
                <a:cs typeface="Arial" panose="020B0604020202020204" pitchFamily="34" charset="0"/>
              </a:rPr>
              <a:t>2,476 MW</a:t>
            </a:r>
          </a:p>
        </c:rich>
      </c:tx>
      <c:layout>
        <c:manualLayout>
          <c:xMode val="edge"/>
          <c:yMode val="edge"/>
          <c:x val="0.25681436080877695"/>
          <c:y val="1.78598549836026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2463879935052858"/>
          <c:y val="0.20916481892091648"/>
          <c:w val="0.39814355895689957"/>
          <c:h val="0.67570527854933937"/>
        </c:manualLayout>
      </c:layout>
      <c:pieChart>
        <c:varyColors val="1"/>
        <c:ser>
          <c:idx val="2"/>
          <c:order val="0"/>
          <c:tx>
            <c:strRef>
              <c:f>Comparisons!$D$41</c:f>
              <c:strCache>
                <c:ptCount val="1"/>
                <c:pt idx="0">
                  <c:v>90% Time Coincident</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51D0-4D16-B388-F4C55D1BCE36}"/>
              </c:ext>
            </c:extLst>
          </c:dPt>
          <c:dPt>
            <c:idx val="1"/>
            <c:bubble3D val="0"/>
            <c:spPr>
              <a:solidFill>
                <a:srgbClr val="9900FF"/>
              </a:solidFill>
              <a:ln w="19050">
                <a:solidFill>
                  <a:schemeClr val="lt1"/>
                </a:solidFill>
              </a:ln>
              <a:effectLst/>
            </c:spPr>
            <c:extLst>
              <c:ext xmlns:c16="http://schemas.microsoft.com/office/drawing/2014/chart" uri="{C3380CC4-5D6E-409C-BE32-E72D297353CC}">
                <c16:uniqueId val="{00000003-51D0-4D16-B388-F4C55D1BCE3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1D0-4D16-B388-F4C55D1BCE36}"/>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51D0-4D16-B388-F4C55D1BCE36}"/>
              </c:ext>
            </c:extLst>
          </c:dPt>
          <c:dPt>
            <c:idx val="4"/>
            <c:bubble3D val="0"/>
            <c:spPr>
              <a:solidFill>
                <a:srgbClr val="0070C0"/>
              </a:solidFill>
              <a:ln w="19050">
                <a:solidFill>
                  <a:schemeClr val="lt1"/>
                </a:solidFill>
              </a:ln>
              <a:effectLst/>
            </c:spPr>
            <c:extLst>
              <c:ext xmlns:c16="http://schemas.microsoft.com/office/drawing/2014/chart" uri="{C3380CC4-5D6E-409C-BE32-E72D297353CC}">
                <c16:uniqueId val="{00000009-51D0-4D16-B388-F4C55D1BCE3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1D0-4D16-B388-F4C55D1BCE36}"/>
              </c:ext>
            </c:extLst>
          </c:dPt>
          <c:dLbls>
            <c:dLbl>
              <c:idx val="3"/>
              <c:layout>
                <c:manualLayout>
                  <c:x val="-1.8749928760175505E-2"/>
                  <c:y val="1.86182063658509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D0-4D16-B388-F4C55D1BCE36}"/>
                </c:ext>
              </c:extLst>
            </c:dLbl>
            <c:dLbl>
              <c:idx val="4"/>
              <c:layout>
                <c:manualLayout>
                  <c:x val="-1.006181455006106E-2"/>
                  <c:y val="-4.333530781976693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D0-4D16-B388-F4C55D1BCE3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Comparisons!$A$42:$A$62</c:f>
              <c:strCache>
                <c:ptCount val="6"/>
                <c:pt idx="0">
                  <c:v> Solar </c:v>
                </c:pt>
                <c:pt idx="1">
                  <c:v> Storage </c:v>
                </c:pt>
                <c:pt idx="2">
                  <c:v> Wind </c:v>
                </c:pt>
                <c:pt idx="3">
                  <c:v> Geothermal </c:v>
                </c:pt>
                <c:pt idx="4">
                  <c:v> Hydro </c:v>
                </c:pt>
                <c:pt idx="5">
                  <c:v> Existing Renewables </c:v>
                </c:pt>
              </c:strCache>
            </c:strRef>
          </c:cat>
          <c:val>
            <c:numRef>
              <c:f>Comparisons!$D$42:$D$62</c:f>
              <c:numCache>
                <c:formatCode>0</c:formatCode>
                <c:ptCount val="6"/>
                <c:pt idx="0">
                  <c:v>1083.621416</c:v>
                </c:pt>
                <c:pt idx="1">
                  <c:v>799.21</c:v>
                </c:pt>
                <c:pt idx="2">
                  <c:v>210.4</c:v>
                </c:pt>
                <c:pt idx="3">
                  <c:v>102.67619999999999</c:v>
                </c:pt>
                <c:pt idx="4">
                  <c:v>100</c:v>
                </c:pt>
                <c:pt idx="5">
                  <c:v>180</c:v>
                </c:pt>
              </c:numCache>
            </c:numRef>
          </c:val>
          <c:extLst>
            <c:ext xmlns:c16="http://schemas.microsoft.com/office/drawing/2014/chart" uri="{C3380CC4-5D6E-409C-BE32-E72D297353CC}">
              <c16:uniqueId val="{0000000C-51D0-4D16-B388-F4C55D1BCE3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sz="1800" b="1" i="0" u="sng" baseline="0">
                <a:solidFill>
                  <a:srgbClr val="000000"/>
                </a:solidFill>
                <a:effectLst/>
              </a:rPr>
              <a:t>Base Case 2035</a:t>
            </a:r>
            <a:endParaRPr lang="en-US">
              <a:solidFill>
                <a:srgbClr val="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8509247813610383"/>
          <c:y val="0.24991334040034577"/>
          <c:w val="0.45551809411544064"/>
          <c:h val="0.728394790931019"/>
        </c:manualLayout>
      </c:layout>
      <c:pieChart>
        <c:varyColors val="1"/>
        <c:ser>
          <c:idx val="0"/>
          <c:order val="0"/>
          <c:tx>
            <c:strRef>
              <c:f>Comparisons!$B$67</c:f>
              <c:strCache>
                <c:ptCount val="1"/>
                <c:pt idx="0">
                  <c:v>Base Case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3E1-403D-BA34-755E66AC2DA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A3E1-403D-BA34-755E66AC2DA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A3E1-403D-BA34-755E66AC2DA9}"/>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A3E1-403D-BA34-755E66AC2DA9}"/>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A3E1-403D-BA34-755E66AC2DA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Comparisons!$A$68:$A$73</c:f>
              <c:strCache>
                <c:ptCount val="5"/>
                <c:pt idx="0">
                  <c:v>Hydro</c:v>
                </c:pt>
                <c:pt idx="1">
                  <c:v>Solar</c:v>
                </c:pt>
                <c:pt idx="2">
                  <c:v>Wind</c:v>
                </c:pt>
                <c:pt idx="3">
                  <c:v>Geothermal</c:v>
                </c:pt>
                <c:pt idx="4">
                  <c:v>Existing Renewables</c:v>
                </c:pt>
              </c:strCache>
            </c:strRef>
          </c:cat>
          <c:val>
            <c:numRef>
              <c:f>Comparisons!$B$68:$B$73</c:f>
              <c:numCache>
                <c:formatCode>0%</c:formatCode>
                <c:ptCount val="5"/>
                <c:pt idx="0">
                  <c:v>9.5204376377251126E-2</c:v>
                </c:pt>
                <c:pt idx="1">
                  <c:v>0.55649629743269236</c:v>
                </c:pt>
                <c:pt idx="2">
                  <c:v>9.5260127630595701E-2</c:v>
                </c:pt>
                <c:pt idx="3">
                  <c:v>9.9619676178734393E-2</c:v>
                </c:pt>
                <c:pt idx="4">
                  <c:v>0.15341952238072654</c:v>
                </c:pt>
              </c:numCache>
            </c:numRef>
          </c:val>
          <c:extLst>
            <c:ext xmlns:c16="http://schemas.microsoft.com/office/drawing/2014/chart" uri="{C3380CC4-5D6E-409C-BE32-E72D297353CC}">
              <c16:uniqueId val="{0000000A-A3E1-403D-BA34-755E66AC2DA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sz="1800" b="1" i="0" u="sng" baseline="0">
                <a:solidFill>
                  <a:srgbClr val="000000"/>
                </a:solidFill>
                <a:effectLst/>
              </a:rPr>
              <a:t>95% Time Coincident 2035</a:t>
            </a:r>
            <a:endParaRPr lang="en-US">
              <a:solidFill>
                <a:srgbClr val="000000"/>
              </a:solidFill>
              <a:effectLst/>
            </a:endParaRPr>
          </a:p>
        </c:rich>
      </c:tx>
      <c:layout>
        <c:manualLayout>
          <c:xMode val="edge"/>
          <c:yMode val="edge"/>
          <c:x val="0.31218343431937645"/>
          <c:y val="0.122629090452633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8322079386920973"/>
          <c:y val="0.25246106741826851"/>
          <c:w val="0.43355862950525353"/>
          <c:h val="0.69358381322091733"/>
        </c:manualLayout>
      </c:layout>
      <c:pieChart>
        <c:varyColors val="1"/>
        <c:ser>
          <c:idx val="1"/>
          <c:order val="0"/>
          <c:tx>
            <c:strRef>
              <c:f>Comparisons!$C$67</c:f>
              <c:strCache>
                <c:ptCount val="1"/>
                <c:pt idx="0">
                  <c:v>95% Time Coincident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A5-4846-9249-642761289A67}"/>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68A5-4846-9249-642761289A67}"/>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68A5-4846-9249-642761289A67}"/>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68A5-4846-9249-642761289A67}"/>
              </c:ext>
            </c:extLst>
          </c:dPt>
          <c:dPt>
            <c:idx val="4"/>
            <c:bubble3D val="0"/>
            <c:spPr>
              <a:solidFill>
                <a:srgbClr val="C00000"/>
              </a:solidFill>
              <a:ln w="19050">
                <a:solidFill>
                  <a:schemeClr val="lt1"/>
                </a:solidFill>
              </a:ln>
              <a:effectLst/>
            </c:spPr>
            <c:extLst>
              <c:ext xmlns:c16="http://schemas.microsoft.com/office/drawing/2014/chart" uri="{C3380CC4-5D6E-409C-BE32-E72D297353CC}">
                <c16:uniqueId val="{00000009-68A5-4846-9249-642761289A6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8A5-4846-9249-642761289A6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Comparisons!$A$68:$A$73</c:f>
              <c:strCache>
                <c:ptCount val="6"/>
                <c:pt idx="0">
                  <c:v>Hydro</c:v>
                </c:pt>
                <c:pt idx="1">
                  <c:v>Solar</c:v>
                </c:pt>
                <c:pt idx="2">
                  <c:v>Wind</c:v>
                </c:pt>
                <c:pt idx="3">
                  <c:v>Offshore Wind</c:v>
                </c:pt>
                <c:pt idx="4">
                  <c:v>Geothermal</c:v>
                </c:pt>
                <c:pt idx="5">
                  <c:v>Existing Renewables</c:v>
                </c:pt>
              </c:strCache>
            </c:strRef>
          </c:cat>
          <c:val>
            <c:numRef>
              <c:f>Comparisons!$C$68:$C$73</c:f>
              <c:numCache>
                <c:formatCode>0%</c:formatCode>
                <c:ptCount val="6"/>
                <c:pt idx="0">
                  <c:v>5.6509249438888506E-2</c:v>
                </c:pt>
                <c:pt idx="1">
                  <c:v>0.58053698273879628</c:v>
                </c:pt>
                <c:pt idx="2">
                  <c:v>0.11935152801926932</c:v>
                </c:pt>
                <c:pt idx="3">
                  <c:v>0.11883355153578695</c:v>
                </c:pt>
                <c:pt idx="4">
                  <c:v>5.9129982721577302E-2</c:v>
                </c:pt>
                <c:pt idx="5">
                  <c:v>6.5638705545681589E-2</c:v>
                </c:pt>
              </c:numCache>
            </c:numRef>
          </c:val>
          <c:extLst>
            <c:ext xmlns:c16="http://schemas.microsoft.com/office/drawing/2014/chart" uri="{C3380CC4-5D6E-409C-BE32-E72D297353CC}">
              <c16:uniqueId val="{0000000C-68A5-4846-9249-642761289A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sz="1800" b="1" i="0" u="sng" baseline="0" dirty="0">
                <a:solidFill>
                  <a:srgbClr val="000000"/>
                </a:solidFill>
                <a:effectLst/>
              </a:rPr>
              <a:t>90% Time Coincident 2035</a:t>
            </a:r>
            <a:endParaRPr lang="en-US" dirty="0">
              <a:solidFill>
                <a:srgbClr val="000000"/>
              </a:solidFill>
              <a:effectLst/>
            </a:endParaRPr>
          </a:p>
        </c:rich>
      </c:tx>
      <c:layout>
        <c:manualLayout>
          <c:xMode val="edge"/>
          <c:yMode val="edge"/>
          <c:x val="0.25614993709810652"/>
          <c:y val="0.1333957374487023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5524586224242091"/>
          <c:y val="0.3183456395010974"/>
          <c:w val="0.45284659326767585"/>
          <c:h val="0.72667467030468391"/>
        </c:manualLayout>
      </c:layout>
      <c:pieChart>
        <c:varyColors val="1"/>
        <c:ser>
          <c:idx val="2"/>
          <c:order val="0"/>
          <c:tx>
            <c:strRef>
              <c:f>Comparisons!$D$67</c:f>
              <c:strCache>
                <c:ptCount val="1"/>
                <c:pt idx="0">
                  <c:v>90% Time Coincident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D0-4D13-93D3-C47528BB9768}"/>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97D0-4D13-93D3-C47528BB976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97D0-4D13-93D3-C47528BB97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D0-4D13-93D3-C47528BB9768}"/>
              </c:ext>
            </c:extLst>
          </c:dPt>
          <c:dPt>
            <c:idx val="4"/>
            <c:bubble3D val="0"/>
            <c:spPr>
              <a:solidFill>
                <a:srgbClr val="C00000"/>
              </a:solidFill>
              <a:ln w="19050">
                <a:solidFill>
                  <a:schemeClr val="lt1"/>
                </a:solidFill>
              </a:ln>
              <a:effectLst/>
            </c:spPr>
            <c:extLst>
              <c:ext xmlns:c16="http://schemas.microsoft.com/office/drawing/2014/chart" uri="{C3380CC4-5D6E-409C-BE32-E72D297353CC}">
                <c16:uniqueId val="{00000009-97D0-4D13-93D3-C47528BB976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7D0-4D13-93D3-C47528BB976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Comparisons!$A$68:$A$73</c:f>
              <c:strCache>
                <c:ptCount val="6"/>
                <c:pt idx="0">
                  <c:v>Hydro</c:v>
                </c:pt>
                <c:pt idx="1">
                  <c:v>Solar</c:v>
                </c:pt>
                <c:pt idx="2">
                  <c:v>Wind</c:v>
                </c:pt>
                <c:pt idx="3">
                  <c:v>Offshore Wind</c:v>
                </c:pt>
                <c:pt idx="4">
                  <c:v>Geothermal</c:v>
                </c:pt>
                <c:pt idx="5">
                  <c:v>Existing Renewables</c:v>
                </c:pt>
              </c:strCache>
            </c:strRef>
          </c:cat>
          <c:val>
            <c:numRef>
              <c:f>Comparisons!$D$68:$D$73</c:f>
              <c:numCache>
                <c:formatCode>0%</c:formatCode>
                <c:ptCount val="6"/>
                <c:pt idx="0">
                  <c:v>8.5657476203532701E-2</c:v>
                </c:pt>
                <c:pt idx="1">
                  <c:v>0.49975484434387196</c:v>
                </c:pt>
                <c:pt idx="2">
                  <c:v>0.13331113976480577</c:v>
                </c:pt>
                <c:pt idx="4">
                  <c:v>0.14273789772955303</c:v>
                </c:pt>
                <c:pt idx="5">
                  <c:v>0.1385386419582367</c:v>
                </c:pt>
              </c:numCache>
            </c:numRef>
          </c:val>
          <c:extLst>
            <c:ext xmlns:c16="http://schemas.microsoft.com/office/drawing/2014/chart" uri="{C3380CC4-5D6E-409C-BE32-E72D297353CC}">
              <c16:uniqueId val="{0000000C-97D0-4D13-93D3-C47528BB976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27295209898387"/>
          <c:y val="3.4181091127302554E-2"/>
          <c:w val="0.82224766682932582"/>
          <c:h val="0.66091435204899185"/>
        </c:manualLayout>
      </c:layout>
      <c:barChart>
        <c:barDir val="col"/>
        <c:grouping val="clustered"/>
        <c:varyColors val="0"/>
        <c:ser>
          <c:idx val="0"/>
          <c:order val="0"/>
          <c:tx>
            <c:strRef>
              <c:f>Comparisons!$B$129</c:f>
              <c:strCache>
                <c:ptCount val="1"/>
                <c:pt idx="0">
                  <c:v>Base Case</c:v>
                </c:pt>
              </c:strCache>
            </c:strRef>
          </c:tx>
          <c:spPr>
            <a:solidFill>
              <a:srgbClr val="00B050"/>
            </a:solidFill>
            <a:ln>
              <a:noFill/>
            </a:ln>
            <a:effectLst/>
          </c:spPr>
          <c:invertIfNegative val="0"/>
          <c:cat>
            <c:numRef>
              <c:f>Comparisons!$C$128:$O$128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Comparisons!$C$129:$O$129</c:f>
              <c:numCache>
                <c:formatCode>_("$"* #,##0.00_);_("$"* \(#,##0.00\);_("$"* "-"??_);_(@_)</c:formatCode>
                <c:ptCount val="13"/>
                <c:pt idx="0">
                  <c:v>203218.93947000001</c:v>
                </c:pt>
                <c:pt idx="1">
                  <c:v>211739.70417999997</c:v>
                </c:pt>
                <c:pt idx="2">
                  <c:v>198332.558047</c:v>
                </c:pt>
                <c:pt idx="3">
                  <c:v>223477.16570000001</c:v>
                </c:pt>
                <c:pt idx="4">
                  <c:v>225274.38170000003</c:v>
                </c:pt>
                <c:pt idx="5">
                  <c:v>223005.92630000002</c:v>
                </c:pt>
                <c:pt idx="6">
                  <c:v>218915.23139999999</c:v>
                </c:pt>
                <c:pt idx="7">
                  <c:v>194640.2164</c:v>
                </c:pt>
                <c:pt idx="8">
                  <c:v>207478.16350000002</c:v>
                </c:pt>
                <c:pt idx="9">
                  <c:v>219607.13940000001</c:v>
                </c:pt>
                <c:pt idx="10">
                  <c:v>225744.55470000001</c:v>
                </c:pt>
                <c:pt idx="11">
                  <c:v>237403.67249999999</c:v>
                </c:pt>
                <c:pt idx="12">
                  <c:v>252798.77859999999</c:v>
                </c:pt>
              </c:numCache>
            </c:numRef>
          </c:val>
          <c:extLst>
            <c:ext xmlns:c16="http://schemas.microsoft.com/office/drawing/2014/chart" uri="{C3380CC4-5D6E-409C-BE32-E72D297353CC}">
              <c16:uniqueId val="{00000000-30A6-440A-BE11-9786C9E951D6}"/>
            </c:ext>
          </c:extLst>
        </c:ser>
        <c:ser>
          <c:idx val="1"/>
          <c:order val="1"/>
          <c:tx>
            <c:strRef>
              <c:f>Comparisons!$B$130</c:f>
              <c:strCache>
                <c:ptCount val="1"/>
                <c:pt idx="0">
                  <c:v>95% Time Coincident</c:v>
                </c:pt>
              </c:strCache>
            </c:strRef>
          </c:tx>
          <c:spPr>
            <a:solidFill>
              <a:schemeClr val="accent2"/>
            </a:solidFill>
            <a:ln>
              <a:noFill/>
            </a:ln>
            <a:effectLst/>
          </c:spPr>
          <c:invertIfNegative val="0"/>
          <c:cat>
            <c:numRef>
              <c:f>Comparisons!$C$128:$O$128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Comparisons!$C$130:$O$130</c:f>
              <c:numCache>
                <c:formatCode>_("$"* #,##0.00_);_("$"* \(#,##0.00\);_("$"* "-"??_);_(@_)</c:formatCode>
                <c:ptCount val="13"/>
                <c:pt idx="0">
                  <c:v>203197.68247</c:v>
                </c:pt>
                <c:pt idx="1">
                  <c:v>211823.67517999996</c:v>
                </c:pt>
                <c:pt idx="2">
                  <c:v>198283.07204699999</c:v>
                </c:pt>
                <c:pt idx="3">
                  <c:v>271728.75569999998</c:v>
                </c:pt>
                <c:pt idx="4">
                  <c:v>278807.75470000005</c:v>
                </c:pt>
                <c:pt idx="5">
                  <c:v>288244.88629999995</c:v>
                </c:pt>
                <c:pt idx="6">
                  <c:v>284256.02140000003</c:v>
                </c:pt>
                <c:pt idx="7">
                  <c:v>320941.41039999999</c:v>
                </c:pt>
                <c:pt idx="8">
                  <c:v>337354.75650000002</c:v>
                </c:pt>
                <c:pt idx="9">
                  <c:v>377935.0184</c:v>
                </c:pt>
                <c:pt idx="10">
                  <c:v>373986.28570000001</c:v>
                </c:pt>
                <c:pt idx="11">
                  <c:v>372924.33049999998</c:v>
                </c:pt>
                <c:pt idx="12">
                  <c:v>374017.7916</c:v>
                </c:pt>
              </c:numCache>
            </c:numRef>
          </c:val>
          <c:extLst>
            <c:ext xmlns:c16="http://schemas.microsoft.com/office/drawing/2014/chart" uri="{C3380CC4-5D6E-409C-BE32-E72D297353CC}">
              <c16:uniqueId val="{00000001-30A6-440A-BE11-9786C9E951D6}"/>
            </c:ext>
          </c:extLst>
        </c:ser>
        <c:ser>
          <c:idx val="2"/>
          <c:order val="2"/>
          <c:tx>
            <c:strRef>
              <c:f>Comparisons!$B$131</c:f>
              <c:strCache>
                <c:ptCount val="1"/>
                <c:pt idx="0">
                  <c:v>90% Time Coincident</c:v>
                </c:pt>
              </c:strCache>
            </c:strRef>
          </c:tx>
          <c:spPr>
            <a:solidFill>
              <a:srgbClr val="0070C0"/>
            </a:solidFill>
            <a:ln>
              <a:noFill/>
            </a:ln>
            <a:effectLst/>
          </c:spPr>
          <c:invertIfNegative val="0"/>
          <c:cat>
            <c:numRef>
              <c:f>Comparisons!$C$128:$O$128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Comparisons!$C$131:$O$131</c:f>
              <c:numCache>
                <c:formatCode>_("$"* #,##0.00_);_("$"* \(#,##0.00\);_("$"* "-"??_);_(@_)</c:formatCode>
                <c:ptCount val="13"/>
                <c:pt idx="0">
                  <c:v>203214.73947000003</c:v>
                </c:pt>
                <c:pt idx="1">
                  <c:v>211864.33217999997</c:v>
                </c:pt>
                <c:pt idx="2">
                  <c:v>197804.898047</c:v>
                </c:pt>
                <c:pt idx="3">
                  <c:v>236025.3247</c:v>
                </c:pt>
                <c:pt idx="4">
                  <c:v>237658.58170000001</c:v>
                </c:pt>
                <c:pt idx="5">
                  <c:v>234557.08929999999</c:v>
                </c:pt>
                <c:pt idx="6">
                  <c:v>229659.20540000001</c:v>
                </c:pt>
                <c:pt idx="7">
                  <c:v>218181.2144</c:v>
                </c:pt>
                <c:pt idx="8">
                  <c:v>218151.47850000003</c:v>
                </c:pt>
                <c:pt idx="9">
                  <c:v>234515.96410000001</c:v>
                </c:pt>
                <c:pt idx="10">
                  <c:v>239799.45260000002</c:v>
                </c:pt>
                <c:pt idx="11">
                  <c:v>249172.64240000001</c:v>
                </c:pt>
                <c:pt idx="12">
                  <c:v>262735.57249999995</c:v>
                </c:pt>
              </c:numCache>
            </c:numRef>
          </c:val>
          <c:extLst>
            <c:ext xmlns:c16="http://schemas.microsoft.com/office/drawing/2014/chart" uri="{C3380CC4-5D6E-409C-BE32-E72D297353CC}">
              <c16:uniqueId val="{00000002-30A6-440A-BE11-9786C9E951D6}"/>
            </c:ext>
          </c:extLst>
        </c:ser>
        <c:dLbls>
          <c:showLegendKey val="0"/>
          <c:showVal val="0"/>
          <c:showCatName val="0"/>
          <c:showSerName val="0"/>
          <c:showPercent val="0"/>
          <c:showBubbleSize val="0"/>
        </c:dLbls>
        <c:gapWidth val="219"/>
        <c:overlap val="-27"/>
        <c:axId val="811738168"/>
        <c:axId val="811738496"/>
      </c:barChart>
      <c:lineChart>
        <c:grouping val="standard"/>
        <c:varyColors val="0"/>
        <c:ser>
          <c:idx val="3"/>
          <c:order val="3"/>
          <c:tx>
            <c:strRef>
              <c:f>Comparisons!$B$132</c:f>
              <c:strCache>
                <c:ptCount val="1"/>
                <c:pt idx="0">
                  <c:v>CleanPowerSF 10-Year Financial Plan Supply Costs</c:v>
                </c:pt>
              </c:strCache>
            </c:strRef>
          </c:tx>
          <c:spPr>
            <a:ln w="28575" cap="rnd">
              <a:solidFill>
                <a:srgbClr val="C00000"/>
              </a:solidFill>
              <a:prstDash val="sysDash"/>
              <a:round/>
            </a:ln>
            <a:effectLst/>
          </c:spPr>
          <c:marker>
            <c:symbol val="circle"/>
            <c:size val="5"/>
            <c:spPr>
              <a:solidFill>
                <a:srgbClr val="C00000"/>
              </a:solidFill>
              <a:ln w="9525">
                <a:solidFill>
                  <a:srgbClr val="C00000"/>
                </a:solidFill>
              </a:ln>
              <a:effectLst/>
            </c:spPr>
          </c:marker>
          <c:cat>
            <c:numRef>
              <c:f>Comparisons!$C$128:$O$128</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Comparisons!$C$132:$O$132</c:f>
              <c:numCache>
                <c:formatCode>_("$"* #,##0.00_);_("$"* \(#,##0.00\);_("$"* "-"??_);_(@_)</c:formatCode>
                <c:ptCount val="13"/>
                <c:pt idx="0">
                  <c:v>221306.82264226075</c:v>
                </c:pt>
                <c:pt idx="1">
                  <c:v>205363.10810862112</c:v>
                </c:pt>
                <c:pt idx="2">
                  <c:v>203734.5595839</c:v>
                </c:pt>
                <c:pt idx="3">
                  <c:v>207869.86506575311</c:v>
                </c:pt>
                <c:pt idx="4">
                  <c:v>203184.75110776332</c:v>
                </c:pt>
                <c:pt idx="5">
                  <c:v>195822.37871822153</c:v>
                </c:pt>
                <c:pt idx="6">
                  <c:v>186109.3125561011</c:v>
                </c:pt>
                <c:pt idx="7">
                  <c:v>172891.89986199309</c:v>
                </c:pt>
                <c:pt idx="8">
                  <c:v>173320.88396518046</c:v>
                </c:pt>
                <c:pt idx="9">
                  <c:v>142123.30659452474</c:v>
                </c:pt>
                <c:pt idx="10" formatCode="0.00">
                  <c:v>#N/A</c:v>
                </c:pt>
                <c:pt idx="11" formatCode="0.00">
                  <c:v>#N/A</c:v>
                </c:pt>
                <c:pt idx="12" formatCode="0.00">
                  <c:v>#N/A</c:v>
                </c:pt>
              </c:numCache>
            </c:numRef>
          </c:val>
          <c:smooth val="0"/>
          <c:extLst>
            <c:ext xmlns:c16="http://schemas.microsoft.com/office/drawing/2014/chart" uri="{C3380CC4-5D6E-409C-BE32-E72D297353CC}">
              <c16:uniqueId val="{00000003-30A6-440A-BE11-9786C9E951D6}"/>
            </c:ext>
          </c:extLst>
        </c:ser>
        <c:dLbls>
          <c:showLegendKey val="0"/>
          <c:showVal val="0"/>
          <c:showCatName val="0"/>
          <c:showSerName val="0"/>
          <c:showPercent val="0"/>
          <c:showBubbleSize val="0"/>
        </c:dLbls>
        <c:marker val="1"/>
        <c:smooth val="0"/>
        <c:axId val="811738168"/>
        <c:axId val="811738496"/>
      </c:lineChart>
      <c:catAx>
        <c:axId val="81173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1738496"/>
        <c:crosses val="autoZero"/>
        <c:auto val="1"/>
        <c:lblAlgn val="ctr"/>
        <c:lblOffset val="100"/>
        <c:noMultiLvlLbl val="0"/>
      </c:catAx>
      <c:valAx>
        <c:axId val="811738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000000"/>
                    </a:solidFill>
                    <a:latin typeface="+mn-lt"/>
                    <a:ea typeface="+mn-ea"/>
                    <a:cs typeface="+mn-cs"/>
                  </a:defRPr>
                </a:pPr>
                <a:r>
                  <a:rPr lang="en-US" sz="1400" b="1" dirty="0">
                    <a:solidFill>
                      <a:srgbClr val="000000"/>
                    </a:solidFill>
                  </a:rPr>
                  <a:t>$2021 Annual Portfolio Cost ($000)</a:t>
                </a: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811738168"/>
        <c:crosses val="autoZero"/>
        <c:crossBetween val="between"/>
      </c:valAx>
      <c:spPr>
        <a:noFill/>
        <a:ln>
          <a:noFill/>
        </a:ln>
        <a:effectLst/>
      </c:spPr>
    </c:plotArea>
    <c:legend>
      <c:legendPos val="b"/>
      <c:layout>
        <c:manualLayout>
          <c:xMode val="edge"/>
          <c:yMode val="edge"/>
          <c:x val="2.2995387297799909E-2"/>
          <c:y val="0.78319438421059295"/>
          <c:w val="0.95400909312536586"/>
          <c:h val="0.20016578685208936"/>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FFDF9-F73F-4060-828C-C9BA5308D97E}" type="doc">
      <dgm:prSet loTypeId="urn:microsoft.com/office/officeart/2005/8/layout/hList2" loCatId="relationship" qsTypeId="urn:microsoft.com/office/officeart/2005/8/quickstyle/simple1" qsCatId="simple" csTypeId="urn:microsoft.com/office/officeart/2005/8/colors/accent2_5" csCatId="accent2" phldr="1"/>
      <dgm:spPr/>
      <dgm:t>
        <a:bodyPr/>
        <a:lstStyle/>
        <a:p>
          <a:endParaRPr lang="en-US"/>
        </a:p>
      </dgm:t>
    </dgm:pt>
    <dgm:pt modelId="{7F1CF4DF-892D-4883-9618-697496727E86}">
      <dgm:prSet phldrT="[Text]" custT="1"/>
      <dgm:spPr/>
      <dgm:t>
        <a:bodyPr/>
        <a:lstStyle/>
        <a:p>
          <a:pPr algn="l"/>
          <a:r>
            <a:rPr lang="en-US" sz="2800" b="1" dirty="0"/>
            <a:t>Conforming Portfolio</a:t>
          </a:r>
        </a:p>
      </dgm:t>
    </dgm:pt>
    <dgm:pt modelId="{19883B03-74EA-4D3C-9FDB-FA87BA50A68E}" type="parTrans" cxnId="{32133A06-B37D-4331-8C4A-F752CE52DD00}">
      <dgm:prSet/>
      <dgm:spPr/>
      <dgm:t>
        <a:bodyPr/>
        <a:lstStyle/>
        <a:p>
          <a:endParaRPr lang="en-US"/>
        </a:p>
      </dgm:t>
    </dgm:pt>
    <dgm:pt modelId="{A749360A-5A1E-4C5C-8A70-955AB36C15A2}" type="sibTrans" cxnId="{32133A06-B37D-4331-8C4A-F752CE52DD00}">
      <dgm:prSet/>
      <dgm:spPr/>
      <dgm:t>
        <a:bodyPr/>
        <a:lstStyle/>
        <a:p>
          <a:endParaRPr lang="en-US"/>
        </a:p>
      </dgm:t>
    </dgm:pt>
    <dgm:pt modelId="{FCF23CF5-84C3-4427-AA45-83CC8348403B}">
      <dgm:prSet phldrT="[Text]" custT="1"/>
      <dgm:spPr/>
      <dgm:t>
        <a:bodyPr/>
        <a:lstStyle/>
        <a:p>
          <a:pPr algn="l"/>
          <a:r>
            <a:rPr lang="en-US" sz="2800" b="1" dirty="0"/>
            <a:t>Alternative Portfolio</a:t>
          </a:r>
        </a:p>
      </dgm:t>
    </dgm:pt>
    <dgm:pt modelId="{06881BF7-EBAF-4EBE-B927-7B2A59E1EA58}" type="parTrans" cxnId="{07E92346-B7B4-4102-AD2C-622900564BBD}">
      <dgm:prSet/>
      <dgm:spPr/>
      <dgm:t>
        <a:bodyPr/>
        <a:lstStyle/>
        <a:p>
          <a:endParaRPr lang="en-US"/>
        </a:p>
      </dgm:t>
    </dgm:pt>
    <dgm:pt modelId="{9BEAE83A-8571-4530-A9C0-0C39E455017E}" type="sibTrans" cxnId="{07E92346-B7B4-4102-AD2C-622900564BBD}">
      <dgm:prSet/>
      <dgm:spPr/>
      <dgm:t>
        <a:bodyPr/>
        <a:lstStyle/>
        <a:p>
          <a:endParaRPr lang="en-US"/>
        </a:p>
      </dgm:t>
    </dgm:pt>
    <dgm:pt modelId="{44F40FE3-7B95-4FCD-8561-B788A1D62C40}">
      <dgm:prSet phldrT="[Text]" custT="1"/>
      <dgm:spPr/>
      <dgm:t>
        <a:bodyPr/>
        <a:lstStyle/>
        <a:p>
          <a:pPr>
            <a:spcAft>
              <a:spcPts val="600"/>
            </a:spcAft>
            <a:buFont typeface="Wingdings" panose="05000000000000000000" pitchFamily="2" charset="2"/>
            <a:buChar char="ü"/>
          </a:pPr>
          <a:r>
            <a:rPr lang="en-US" sz="1800" dirty="0"/>
            <a:t>Accounts for local goals and targets:</a:t>
          </a:r>
        </a:p>
      </dgm:t>
    </dgm:pt>
    <dgm:pt modelId="{D3F339B7-5BF4-4143-8A1E-41300A1C2657}" type="parTrans" cxnId="{2C6BC386-B106-407F-94AD-DBF6F61C15F7}">
      <dgm:prSet/>
      <dgm:spPr/>
      <dgm:t>
        <a:bodyPr/>
        <a:lstStyle/>
        <a:p>
          <a:endParaRPr lang="en-US"/>
        </a:p>
      </dgm:t>
    </dgm:pt>
    <dgm:pt modelId="{FAA97869-6044-48A2-9D28-73B025CDD4B7}" type="sibTrans" cxnId="{2C6BC386-B106-407F-94AD-DBF6F61C15F7}">
      <dgm:prSet/>
      <dgm:spPr/>
      <dgm:t>
        <a:bodyPr/>
        <a:lstStyle/>
        <a:p>
          <a:endParaRPr lang="en-US"/>
        </a:p>
      </dgm:t>
    </dgm:pt>
    <dgm:pt modelId="{83F4B94D-68F5-4904-981F-926C7D3E26EE}">
      <dgm:prSet phldrT="[Text]" custT="1"/>
      <dgm:spPr/>
      <dgm:t>
        <a:bodyPr/>
        <a:lstStyle/>
        <a:p>
          <a:pPr>
            <a:spcAft>
              <a:spcPts val="600"/>
            </a:spcAft>
            <a:buFont typeface="Wingdings" panose="05000000000000000000" pitchFamily="2" charset="2"/>
            <a:buChar char="ü"/>
          </a:pPr>
          <a:r>
            <a:rPr lang="en-US" sz="1800" dirty="0"/>
            <a:t>Provides flexibility to incorporate community preferences</a:t>
          </a:r>
        </a:p>
      </dgm:t>
    </dgm:pt>
    <dgm:pt modelId="{5AC3D402-E011-459E-B68F-304156991FAB}" type="parTrans" cxnId="{65D270CC-955D-4696-8B2D-E5231AE21A70}">
      <dgm:prSet/>
      <dgm:spPr/>
      <dgm:t>
        <a:bodyPr/>
        <a:lstStyle/>
        <a:p>
          <a:endParaRPr lang="en-US"/>
        </a:p>
      </dgm:t>
    </dgm:pt>
    <dgm:pt modelId="{A6201919-F913-4573-ABE7-FAFFD79B3685}" type="sibTrans" cxnId="{65D270CC-955D-4696-8B2D-E5231AE21A70}">
      <dgm:prSet/>
      <dgm:spPr/>
      <dgm:t>
        <a:bodyPr/>
        <a:lstStyle/>
        <a:p>
          <a:endParaRPr lang="en-US"/>
        </a:p>
      </dgm:t>
    </dgm:pt>
    <dgm:pt modelId="{4BF9C092-6C82-4FCC-9286-836063893EBD}">
      <dgm:prSet phldrT="[Text]" custT="1"/>
      <dgm:spPr/>
      <dgm:t>
        <a:bodyPr/>
        <a:lstStyle/>
        <a:p>
          <a:pPr>
            <a:spcAft>
              <a:spcPts val="600"/>
            </a:spcAft>
            <a:buFont typeface="Wingdings" panose="05000000000000000000" pitchFamily="2" charset="2"/>
            <a:buChar char="ü"/>
          </a:pPr>
          <a:r>
            <a:rPr lang="en-US" sz="1800" kern="1200" dirty="0"/>
            <a:t>Minimal flexibility to incorporate local </a:t>
          </a:r>
          <a:r>
            <a:rPr lang="en-US" sz="1800" kern="1200" dirty="0">
              <a:solidFill>
                <a:srgbClr val="FFFFFF"/>
              </a:solidFill>
              <a:latin typeface="Arial MT"/>
              <a:ea typeface="+mn-ea"/>
              <a:cs typeface="+mn-cs"/>
            </a:rPr>
            <a:t>electrification goals </a:t>
          </a:r>
          <a:r>
            <a:rPr lang="en-US" sz="1800" kern="1200" dirty="0"/>
            <a:t>and targets</a:t>
          </a:r>
        </a:p>
      </dgm:t>
    </dgm:pt>
    <dgm:pt modelId="{011CE1D4-F156-48A2-9F51-DAC49BE40F34}" type="parTrans" cxnId="{E25F901C-FE8C-4F45-8A17-A014EED583B6}">
      <dgm:prSet/>
      <dgm:spPr/>
      <dgm:t>
        <a:bodyPr/>
        <a:lstStyle/>
        <a:p>
          <a:endParaRPr lang="en-US"/>
        </a:p>
      </dgm:t>
    </dgm:pt>
    <dgm:pt modelId="{6BED010D-3380-4DD4-9ABA-562A0779E53A}" type="sibTrans" cxnId="{E25F901C-FE8C-4F45-8A17-A014EED583B6}">
      <dgm:prSet/>
      <dgm:spPr/>
      <dgm:t>
        <a:bodyPr/>
        <a:lstStyle/>
        <a:p>
          <a:endParaRPr lang="en-US"/>
        </a:p>
      </dgm:t>
    </dgm:pt>
    <dgm:pt modelId="{1071F54F-3061-4BCA-BEAC-6D5FDBB75CAE}">
      <dgm:prSet custT="1"/>
      <dgm:spPr/>
      <dgm:t>
        <a:bodyPr/>
        <a:lstStyle/>
        <a:p>
          <a:pPr>
            <a:spcAft>
              <a:spcPts val="600"/>
            </a:spcAft>
            <a:buFont typeface="Wingdings" panose="05000000000000000000" pitchFamily="2" charset="2"/>
            <a:buChar char="§"/>
          </a:pPr>
          <a:r>
            <a:rPr lang="en-US" sz="1800" dirty="0"/>
            <a:t>Transportation electrification</a:t>
          </a:r>
        </a:p>
      </dgm:t>
    </dgm:pt>
    <dgm:pt modelId="{E2695649-0DB7-4A99-BA8D-051E7759B837}" type="parTrans" cxnId="{04D8C4A4-7218-4590-9496-B0DA868EEEA5}">
      <dgm:prSet/>
      <dgm:spPr/>
      <dgm:t>
        <a:bodyPr/>
        <a:lstStyle/>
        <a:p>
          <a:endParaRPr lang="en-US"/>
        </a:p>
      </dgm:t>
    </dgm:pt>
    <dgm:pt modelId="{7CBE468C-6CAD-45D2-90DB-8447175C2CF6}" type="sibTrans" cxnId="{04D8C4A4-7218-4590-9496-B0DA868EEEA5}">
      <dgm:prSet/>
      <dgm:spPr/>
      <dgm:t>
        <a:bodyPr/>
        <a:lstStyle/>
        <a:p>
          <a:endParaRPr lang="en-US"/>
        </a:p>
      </dgm:t>
    </dgm:pt>
    <dgm:pt modelId="{BD04E273-4AA4-4A9C-AFD1-B0D77C099E32}">
      <dgm:prSet custT="1"/>
      <dgm:spPr/>
      <dgm:t>
        <a:bodyPr/>
        <a:lstStyle/>
        <a:p>
          <a:pPr>
            <a:spcAft>
              <a:spcPts val="600"/>
            </a:spcAft>
            <a:buFont typeface="Wingdings" panose="05000000000000000000" pitchFamily="2" charset="2"/>
            <a:buChar char="§"/>
          </a:pPr>
          <a:r>
            <a:rPr lang="en-US" sz="1800" dirty="0"/>
            <a:t>Building decarbonization</a:t>
          </a:r>
        </a:p>
      </dgm:t>
    </dgm:pt>
    <dgm:pt modelId="{A36020AF-940C-4A5D-AA1F-B8F52B22A133}" type="parTrans" cxnId="{AB063CD1-8BD1-4D9C-952C-A2903AB845FB}">
      <dgm:prSet/>
      <dgm:spPr/>
      <dgm:t>
        <a:bodyPr/>
        <a:lstStyle/>
        <a:p>
          <a:endParaRPr lang="en-US"/>
        </a:p>
      </dgm:t>
    </dgm:pt>
    <dgm:pt modelId="{FF8B22D1-9622-4057-B9D2-612E2929144F}" type="sibTrans" cxnId="{AB063CD1-8BD1-4D9C-952C-A2903AB845FB}">
      <dgm:prSet/>
      <dgm:spPr/>
      <dgm:t>
        <a:bodyPr/>
        <a:lstStyle/>
        <a:p>
          <a:endParaRPr lang="en-US"/>
        </a:p>
      </dgm:t>
    </dgm:pt>
    <dgm:pt modelId="{7C608D76-18D2-48E3-9A4A-8C69440540EC}">
      <dgm:prSet phldrT="[Text]" custT="1"/>
      <dgm:spPr/>
      <dgm:t>
        <a:bodyPr/>
        <a:lstStyle/>
        <a:p>
          <a:pPr>
            <a:spcAft>
              <a:spcPts val="600"/>
            </a:spcAft>
            <a:buFont typeface="Wingdings" panose="05000000000000000000" pitchFamily="2" charset="2"/>
            <a:buChar char="ü"/>
          </a:pPr>
          <a:r>
            <a:rPr lang="en-US" sz="1800" kern="1200" dirty="0"/>
            <a:t>Accounts for statewide goals and targets</a:t>
          </a:r>
        </a:p>
      </dgm:t>
    </dgm:pt>
    <dgm:pt modelId="{E36C43EA-685E-47CB-9279-408BD6D20B4D}" type="parTrans" cxnId="{568672F0-0636-4DD7-9A83-330F11833E43}">
      <dgm:prSet/>
      <dgm:spPr/>
      <dgm:t>
        <a:bodyPr/>
        <a:lstStyle/>
        <a:p>
          <a:endParaRPr lang="en-US"/>
        </a:p>
      </dgm:t>
    </dgm:pt>
    <dgm:pt modelId="{782EEE30-2DB0-4B63-B612-F7730B6C0D8C}" type="sibTrans" cxnId="{568672F0-0636-4DD7-9A83-330F11833E43}">
      <dgm:prSet/>
      <dgm:spPr/>
      <dgm:t>
        <a:bodyPr/>
        <a:lstStyle/>
        <a:p>
          <a:endParaRPr lang="en-US"/>
        </a:p>
      </dgm:t>
    </dgm:pt>
    <dgm:pt modelId="{0DE10C57-7ABB-4C9E-95BB-801751B6E6CA}">
      <dgm:prSet phldrT="[Text]" custT="1"/>
      <dgm:spPr/>
      <dgm:t>
        <a:bodyPr/>
        <a:lstStyle/>
        <a:p>
          <a:pPr>
            <a:spcAft>
              <a:spcPts val="600"/>
            </a:spcAft>
            <a:buFont typeface="Wingdings" panose="05000000000000000000" pitchFamily="2" charset="2"/>
            <a:buChar char="ü"/>
          </a:pPr>
          <a:r>
            <a:rPr lang="en-US" sz="1800" kern="1200" dirty="0"/>
            <a:t>Uses inputs and assumptions provided by the CPUC</a:t>
          </a:r>
        </a:p>
      </dgm:t>
    </dgm:pt>
    <dgm:pt modelId="{25516CA6-A316-4534-BB95-235DC7839CA7}" type="parTrans" cxnId="{0AEBDDEE-AA22-4558-9F7A-D4A96295177E}">
      <dgm:prSet/>
      <dgm:spPr/>
      <dgm:t>
        <a:bodyPr/>
        <a:lstStyle/>
        <a:p>
          <a:endParaRPr lang="en-US"/>
        </a:p>
      </dgm:t>
    </dgm:pt>
    <dgm:pt modelId="{0FABDE6D-04A8-46DA-B0C1-46446DA5DD3C}" type="sibTrans" cxnId="{0AEBDDEE-AA22-4558-9F7A-D4A96295177E}">
      <dgm:prSet/>
      <dgm:spPr/>
      <dgm:t>
        <a:bodyPr/>
        <a:lstStyle/>
        <a:p>
          <a:endParaRPr lang="en-US"/>
        </a:p>
      </dgm:t>
    </dgm:pt>
    <dgm:pt modelId="{36AFCF6F-AC91-44CF-8681-01DC935D49DB}">
      <dgm:prSet phldrT="[Text]" custT="1"/>
      <dgm:spPr/>
      <dgm:t>
        <a:bodyPr/>
        <a:lstStyle/>
        <a:p>
          <a:pPr>
            <a:spcAft>
              <a:spcPts val="600"/>
            </a:spcAft>
            <a:buFont typeface="Wingdings" panose="05000000000000000000" pitchFamily="2" charset="2"/>
            <a:buChar char="ü"/>
          </a:pPr>
          <a:r>
            <a:rPr lang="en-US" sz="1800" dirty="0"/>
            <a:t>Uses inputs and assumptions determined by </a:t>
          </a:r>
          <a:r>
            <a:rPr lang="en-US" sz="1800" dirty="0" err="1"/>
            <a:t>CleanPowerSF</a:t>
          </a:r>
          <a:endParaRPr lang="en-US" sz="1800" dirty="0"/>
        </a:p>
      </dgm:t>
    </dgm:pt>
    <dgm:pt modelId="{31DF9098-8DB6-49AA-9BF8-CE0CDAF47AF2}" type="parTrans" cxnId="{0C4EE0D5-2FCE-43B1-AFAE-1BB22D652A68}">
      <dgm:prSet/>
      <dgm:spPr/>
      <dgm:t>
        <a:bodyPr/>
        <a:lstStyle/>
        <a:p>
          <a:endParaRPr lang="en-US"/>
        </a:p>
      </dgm:t>
    </dgm:pt>
    <dgm:pt modelId="{6E11A1EC-28B7-4EE1-B55B-66BC031A7F8F}" type="sibTrans" cxnId="{0C4EE0D5-2FCE-43B1-AFAE-1BB22D652A68}">
      <dgm:prSet/>
      <dgm:spPr/>
      <dgm:t>
        <a:bodyPr/>
        <a:lstStyle/>
        <a:p>
          <a:endParaRPr lang="en-US"/>
        </a:p>
      </dgm:t>
    </dgm:pt>
    <dgm:pt modelId="{74BDA50F-D5A0-4298-B229-5C08A0E95B07}" type="pres">
      <dgm:prSet presAssocID="{C1AFFDF9-F73F-4060-828C-C9BA5308D97E}" presName="linearFlow" presStyleCnt="0">
        <dgm:presLayoutVars>
          <dgm:dir/>
          <dgm:animLvl val="lvl"/>
          <dgm:resizeHandles/>
        </dgm:presLayoutVars>
      </dgm:prSet>
      <dgm:spPr/>
    </dgm:pt>
    <dgm:pt modelId="{C5B7D4C7-5F83-461B-85AC-455D5C43330B}" type="pres">
      <dgm:prSet presAssocID="{7F1CF4DF-892D-4883-9618-697496727E86}" presName="compositeNode" presStyleCnt="0">
        <dgm:presLayoutVars>
          <dgm:bulletEnabled val="1"/>
        </dgm:presLayoutVars>
      </dgm:prSet>
      <dgm:spPr/>
    </dgm:pt>
    <dgm:pt modelId="{573464C0-45A3-48EF-B64F-6A4705B031C4}" type="pres">
      <dgm:prSet presAssocID="{7F1CF4DF-892D-4883-9618-697496727E86}" presName="image" presStyleLbl="fgImgPlace1" presStyleIdx="0" presStyleCnt="2"/>
      <dgm:spPr>
        <a:blipFill rotWithShape="1">
          <a:blip xmlns:r="http://schemas.openxmlformats.org/officeDocument/2006/relationships" r:embed="rId1"/>
          <a:srcRect/>
          <a:stretch>
            <a:fillRect t="-9000" b="-9000"/>
          </a:stretch>
        </a:blipFill>
      </dgm:spPr>
    </dgm:pt>
    <dgm:pt modelId="{58C16666-9826-4760-B18F-0897BBD41DE7}" type="pres">
      <dgm:prSet presAssocID="{7F1CF4DF-892D-4883-9618-697496727E86}" presName="childNode" presStyleLbl="node1" presStyleIdx="0" presStyleCnt="2" custScaleX="116034">
        <dgm:presLayoutVars>
          <dgm:bulletEnabled val="1"/>
        </dgm:presLayoutVars>
      </dgm:prSet>
      <dgm:spPr/>
    </dgm:pt>
    <dgm:pt modelId="{DB690DEB-9CBB-442F-89C2-00548DC66F32}" type="pres">
      <dgm:prSet presAssocID="{7F1CF4DF-892D-4883-9618-697496727E86}" presName="parentNode" presStyleLbl="revTx" presStyleIdx="0" presStyleCnt="2" custAng="5400000" custScaleX="143688" custScaleY="71548" custLinFactX="183702" custLinFactNeighborX="200000" custLinFactNeighborY="-58833">
        <dgm:presLayoutVars>
          <dgm:chMax val="0"/>
          <dgm:bulletEnabled val="1"/>
        </dgm:presLayoutVars>
      </dgm:prSet>
      <dgm:spPr/>
    </dgm:pt>
    <dgm:pt modelId="{DA3003D7-7DC5-4192-9572-44B3A5375DD4}" type="pres">
      <dgm:prSet presAssocID="{A749360A-5A1E-4C5C-8A70-955AB36C15A2}" presName="sibTrans" presStyleCnt="0"/>
      <dgm:spPr/>
    </dgm:pt>
    <dgm:pt modelId="{D6C685F0-2C0C-477F-B444-20A9674AEF95}" type="pres">
      <dgm:prSet presAssocID="{FCF23CF5-84C3-4427-AA45-83CC8348403B}" presName="compositeNode" presStyleCnt="0">
        <dgm:presLayoutVars>
          <dgm:bulletEnabled val="1"/>
        </dgm:presLayoutVars>
      </dgm:prSet>
      <dgm:spPr/>
    </dgm:pt>
    <dgm:pt modelId="{FE5559CF-5AA8-4A00-B608-63CEF9F29727}" type="pres">
      <dgm:prSet presAssocID="{FCF23CF5-84C3-4427-AA45-83CC8348403B}" presName="image" presStyleLbl="fgImgPlace1" presStyleIdx="1" presStyleCnt="2"/>
      <dgm:spPr>
        <a:blipFill rotWithShape="1">
          <a:blip xmlns:r="http://schemas.openxmlformats.org/officeDocument/2006/relationships" r:embed="rId2"/>
          <a:srcRect/>
          <a:stretch>
            <a:fillRect t="-9000" b="-9000"/>
          </a:stretch>
        </a:blipFill>
      </dgm:spPr>
    </dgm:pt>
    <dgm:pt modelId="{E6026E75-F1E9-4334-BFF7-CAC8866BC394}" type="pres">
      <dgm:prSet presAssocID="{FCF23CF5-84C3-4427-AA45-83CC8348403B}" presName="childNode" presStyleLbl="node1" presStyleIdx="1" presStyleCnt="2" custScaleX="121889">
        <dgm:presLayoutVars>
          <dgm:bulletEnabled val="1"/>
        </dgm:presLayoutVars>
      </dgm:prSet>
      <dgm:spPr/>
    </dgm:pt>
    <dgm:pt modelId="{20FB8B4C-639E-4691-96BC-09ABEB2CA53A}" type="pres">
      <dgm:prSet presAssocID="{FCF23CF5-84C3-4427-AA45-83CC8348403B}" presName="parentNode" presStyleLbl="revTx" presStyleIdx="1" presStyleCnt="2" custAng="5400000" custScaleX="90973" custScaleY="65966" custLinFactX="171252" custLinFactNeighborX="200000" custLinFactNeighborY="-63741">
        <dgm:presLayoutVars>
          <dgm:chMax val="0"/>
          <dgm:bulletEnabled val="1"/>
        </dgm:presLayoutVars>
      </dgm:prSet>
      <dgm:spPr/>
    </dgm:pt>
  </dgm:ptLst>
  <dgm:cxnLst>
    <dgm:cxn modelId="{2CDB3701-BDEC-464A-B2D2-244134044E3F}" type="presOf" srcId="{BD04E273-4AA4-4A9C-AFD1-B0D77C099E32}" destId="{E6026E75-F1E9-4334-BFF7-CAC8866BC394}" srcOrd="0" destOrd="3" presId="urn:microsoft.com/office/officeart/2005/8/layout/hList2"/>
    <dgm:cxn modelId="{32133A06-B37D-4331-8C4A-F752CE52DD00}" srcId="{C1AFFDF9-F73F-4060-828C-C9BA5308D97E}" destId="{7F1CF4DF-892D-4883-9618-697496727E86}" srcOrd="0" destOrd="0" parTransId="{19883B03-74EA-4D3C-9FDB-FA87BA50A68E}" sibTransId="{A749360A-5A1E-4C5C-8A70-955AB36C15A2}"/>
    <dgm:cxn modelId="{0DF0BE19-2ECB-48B6-AD9C-BACCF9858058}" type="presOf" srcId="{36AFCF6F-AC91-44CF-8681-01DC935D49DB}" destId="{E6026E75-F1E9-4334-BFF7-CAC8866BC394}" srcOrd="0" destOrd="0" presId="urn:microsoft.com/office/officeart/2005/8/layout/hList2"/>
    <dgm:cxn modelId="{E25F901C-FE8C-4F45-8A17-A014EED583B6}" srcId="{7F1CF4DF-892D-4883-9618-697496727E86}" destId="{4BF9C092-6C82-4FCC-9286-836063893EBD}" srcOrd="2" destOrd="0" parTransId="{011CE1D4-F156-48A2-9F51-DAC49BE40F34}" sibTransId="{6BED010D-3380-4DD4-9ABA-562A0779E53A}"/>
    <dgm:cxn modelId="{B9E7DF32-CBAA-46B6-8D37-D057AA72BF2C}" type="presOf" srcId="{4BF9C092-6C82-4FCC-9286-836063893EBD}" destId="{58C16666-9826-4760-B18F-0897BBD41DE7}" srcOrd="0" destOrd="2" presId="urn:microsoft.com/office/officeart/2005/8/layout/hList2"/>
    <dgm:cxn modelId="{FD759843-5657-48E0-8890-6CB4CFED6C87}" type="presOf" srcId="{83F4B94D-68F5-4904-981F-926C7D3E26EE}" destId="{E6026E75-F1E9-4334-BFF7-CAC8866BC394}" srcOrd="0" destOrd="4" presId="urn:microsoft.com/office/officeart/2005/8/layout/hList2"/>
    <dgm:cxn modelId="{07E92346-B7B4-4102-AD2C-622900564BBD}" srcId="{C1AFFDF9-F73F-4060-828C-C9BA5308D97E}" destId="{FCF23CF5-84C3-4427-AA45-83CC8348403B}" srcOrd="1" destOrd="0" parTransId="{06881BF7-EBAF-4EBE-B927-7B2A59E1EA58}" sibTransId="{9BEAE83A-8571-4530-A9C0-0C39E455017E}"/>
    <dgm:cxn modelId="{B2556C67-43B2-4230-B068-3AB1911E2CB1}" type="presOf" srcId="{FCF23CF5-84C3-4427-AA45-83CC8348403B}" destId="{20FB8B4C-639E-4691-96BC-09ABEB2CA53A}" srcOrd="0" destOrd="0" presId="urn:microsoft.com/office/officeart/2005/8/layout/hList2"/>
    <dgm:cxn modelId="{2C6BC386-B106-407F-94AD-DBF6F61C15F7}" srcId="{FCF23CF5-84C3-4427-AA45-83CC8348403B}" destId="{44F40FE3-7B95-4FCD-8561-B788A1D62C40}" srcOrd="1" destOrd="0" parTransId="{D3F339B7-5BF4-4143-8A1E-41300A1C2657}" sibTransId="{FAA97869-6044-48A2-9D28-73B025CDD4B7}"/>
    <dgm:cxn modelId="{90D6A191-1769-445A-AD2E-65DD02F30454}" type="presOf" srcId="{0DE10C57-7ABB-4C9E-95BB-801751B6E6CA}" destId="{58C16666-9826-4760-B18F-0897BBD41DE7}" srcOrd="0" destOrd="0" presId="urn:microsoft.com/office/officeart/2005/8/layout/hList2"/>
    <dgm:cxn modelId="{04D8C4A4-7218-4590-9496-B0DA868EEEA5}" srcId="{44F40FE3-7B95-4FCD-8561-B788A1D62C40}" destId="{1071F54F-3061-4BCA-BEAC-6D5FDBB75CAE}" srcOrd="0" destOrd="0" parTransId="{E2695649-0DB7-4A99-BA8D-051E7759B837}" sibTransId="{7CBE468C-6CAD-45D2-90DB-8447175C2CF6}"/>
    <dgm:cxn modelId="{B6351EB4-5AFA-4EE3-8E29-DDEDA03C5EF7}" type="presOf" srcId="{C1AFFDF9-F73F-4060-828C-C9BA5308D97E}" destId="{74BDA50F-D5A0-4298-B229-5C08A0E95B07}" srcOrd="0" destOrd="0" presId="urn:microsoft.com/office/officeart/2005/8/layout/hList2"/>
    <dgm:cxn modelId="{03612CC6-755D-4016-8BE3-24364D6AA91B}" type="presOf" srcId="{7C608D76-18D2-48E3-9A4A-8C69440540EC}" destId="{58C16666-9826-4760-B18F-0897BBD41DE7}" srcOrd="0" destOrd="1" presId="urn:microsoft.com/office/officeart/2005/8/layout/hList2"/>
    <dgm:cxn modelId="{65D270CC-955D-4696-8B2D-E5231AE21A70}" srcId="{FCF23CF5-84C3-4427-AA45-83CC8348403B}" destId="{83F4B94D-68F5-4904-981F-926C7D3E26EE}" srcOrd="2" destOrd="0" parTransId="{5AC3D402-E011-459E-B68F-304156991FAB}" sibTransId="{A6201919-F913-4573-ABE7-FAFFD79B3685}"/>
    <dgm:cxn modelId="{AB063CD1-8BD1-4D9C-952C-A2903AB845FB}" srcId="{44F40FE3-7B95-4FCD-8561-B788A1D62C40}" destId="{BD04E273-4AA4-4A9C-AFD1-B0D77C099E32}" srcOrd="1" destOrd="0" parTransId="{A36020AF-940C-4A5D-AA1F-B8F52B22A133}" sibTransId="{FF8B22D1-9622-4057-B9D2-612E2929144F}"/>
    <dgm:cxn modelId="{0D7CE9D3-133B-4E56-8FE7-CD4FB5F41EA9}" type="presOf" srcId="{1071F54F-3061-4BCA-BEAC-6D5FDBB75CAE}" destId="{E6026E75-F1E9-4334-BFF7-CAC8866BC394}" srcOrd="0" destOrd="2" presId="urn:microsoft.com/office/officeart/2005/8/layout/hList2"/>
    <dgm:cxn modelId="{0C4EE0D5-2FCE-43B1-AFAE-1BB22D652A68}" srcId="{FCF23CF5-84C3-4427-AA45-83CC8348403B}" destId="{36AFCF6F-AC91-44CF-8681-01DC935D49DB}" srcOrd="0" destOrd="0" parTransId="{31DF9098-8DB6-49AA-9BF8-CE0CDAF47AF2}" sibTransId="{6E11A1EC-28B7-4EE1-B55B-66BC031A7F8F}"/>
    <dgm:cxn modelId="{84B0C2E7-00C0-40BB-AD7D-22F48A697CC2}" type="presOf" srcId="{7F1CF4DF-892D-4883-9618-697496727E86}" destId="{DB690DEB-9CBB-442F-89C2-00548DC66F32}" srcOrd="0" destOrd="0" presId="urn:microsoft.com/office/officeart/2005/8/layout/hList2"/>
    <dgm:cxn modelId="{8521F3E9-3F7B-40A8-827A-A3A67B6445B2}" type="presOf" srcId="{44F40FE3-7B95-4FCD-8561-B788A1D62C40}" destId="{E6026E75-F1E9-4334-BFF7-CAC8866BC394}" srcOrd="0" destOrd="1" presId="urn:microsoft.com/office/officeart/2005/8/layout/hList2"/>
    <dgm:cxn modelId="{0AEBDDEE-AA22-4558-9F7A-D4A96295177E}" srcId="{7F1CF4DF-892D-4883-9618-697496727E86}" destId="{0DE10C57-7ABB-4C9E-95BB-801751B6E6CA}" srcOrd="0" destOrd="0" parTransId="{25516CA6-A316-4534-BB95-235DC7839CA7}" sibTransId="{0FABDE6D-04A8-46DA-B0C1-46446DA5DD3C}"/>
    <dgm:cxn modelId="{568672F0-0636-4DD7-9A83-330F11833E43}" srcId="{7F1CF4DF-892D-4883-9618-697496727E86}" destId="{7C608D76-18D2-48E3-9A4A-8C69440540EC}" srcOrd="1" destOrd="0" parTransId="{E36C43EA-685E-47CB-9279-408BD6D20B4D}" sibTransId="{782EEE30-2DB0-4B63-B612-F7730B6C0D8C}"/>
    <dgm:cxn modelId="{28C60612-2EAE-4BFF-9198-785EEF33FA21}" type="presParOf" srcId="{74BDA50F-D5A0-4298-B229-5C08A0E95B07}" destId="{C5B7D4C7-5F83-461B-85AC-455D5C43330B}" srcOrd="0" destOrd="0" presId="urn:microsoft.com/office/officeart/2005/8/layout/hList2"/>
    <dgm:cxn modelId="{76D52BF2-210F-43FB-8F64-FF740719528E}" type="presParOf" srcId="{C5B7D4C7-5F83-461B-85AC-455D5C43330B}" destId="{573464C0-45A3-48EF-B64F-6A4705B031C4}" srcOrd="0" destOrd="0" presId="urn:microsoft.com/office/officeart/2005/8/layout/hList2"/>
    <dgm:cxn modelId="{286A1141-B39B-4C6C-84A5-BDF7ABB3E776}" type="presParOf" srcId="{C5B7D4C7-5F83-461B-85AC-455D5C43330B}" destId="{58C16666-9826-4760-B18F-0897BBD41DE7}" srcOrd="1" destOrd="0" presId="urn:microsoft.com/office/officeart/2005/8/layout/hList2"/>
    <dgm:cxn modelId="{E3B4336C-39AC-4170-A49A-412177D512F9}" type="presParOf" srcId="{C5B7D4C7-5F83-461B-85AC-455D5C43330B}" destId="{DB690DEB-9CBB-442F-89C2-00548DC66F32}" srcOrd="2" destOrd="0" presId="urn:microsoft.com/office/officeart/2005/8/layout/hList2"/>
    <dgm:cxn modelId="{C3830304-4F14-407D-A045-77D0E618FA13}" type="presParOf" srcId="{74BDA50F-D5A0-4298-B229-5C08A0E95B07}" destId="{DA3003D7-7DC5-4192-9572-44B3A5375DD4}" srcOrd="1" destOrd="0" presId="urn:microsoft.com/office/officeart/2005/8/layout/hList2"/>
    <dgm:cxn modelId="{D98CE0D3-EFB7-4DB0-90C5-1876485403BE}" type="presParOf" srcId="{74BDA50F-D5A0-4298-B229-5C08A0E95B07}" destId="{D6C685F0-2C0C-477F-B444-20A9674AEF95}" srcOrd="2" destOrd="0" presId="urn:microsoft.com/office/officeart/2005/8/layout/hList2"/>
    <dgm:cxn modelId="{44EF16C6-ACE6-498D-B17F-BD4DEF4ADFD1}" type="presParOf" srcId="{D6C685F0-2C0C-477F-B444-20A9674AEF95}" destId="{FE5559CF-5AA8-4A00-B608-63CEF9F29727}" srcOrd="0" destOrd="0" presId="urn:microsoft.com/office/officeart/2005/8/layout/hList2"/>
    <dgm:cxn modelId="{0B92CE95-CADD-4B0F-BDA1-4BA654D01679}" type="presParOf" srcId="{D6C685F0-2C0C-477F-B444-20A9674AEF95}" destId="{E6026E75-F1E9-4334-BFF7-CAC8866BC394}" srcOrd="1" destOrd="0" presId="urn:microsoft.com/office/officeart/2005/8/layout/hList2"/>
    <dgm:cxn modelId="{9F2178EC-42DA-4357-9F32-C31444E538EA}" type="presParOf" srcId="{D6C685F0-2C0C-477F-B444-20A9674AEF95}" destId="{20FB8B4C-639E-4691-96BC-09ABEB2CA53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90DEB-9CBB-442F-89C2-00548DC66F32}">
      <dsp:nvSpPr>
        <dsp:cNvPr id="0" name=""/>
        <dsp:cNvSpPr/>
      </dsp:nvSpPr>
      <dsp:spPr>
        <a:xfrm>
          <a:off x="1359401" y="165500"/>
          <a:ext cx="2711439" cy="840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6119" bIns="0" numCol="1" spcCol="1270" anchor="t" anchorCtr="0">
          <a:noAutofit/>
        </a:bodyPr>
        <a:lstStyle/>
        <a:p>
          <a:pPr marL="0" lvl="0" indent="0" algn="l" defTabSz="1244600">
            <a:lnSpc>
              <a:spcPct val="90000"/>
            </a:lnSpc>
            <a:spcBef>
              <a:spcPct val="0"/>
            </a:spcBef>
            <a:spcAft>
              <a:spcPct val="35000"/>
            </a:spcAft>
            <a:buNone/>
          </a:pPr>
          <a:r>
            <a:rPr lang="en-US" sz="2800" b="1" kern="1200" dirty="0"/>
            <a:t>Conforming Portfolio</a:t>
          </a:r>
        </a:p>
      </dsp:txBody>
      <dsp:txXfrm>
        <a:off x="1359401" y="165500"/>
        <a:ext cx="2711439" cy="840870"/>
      </dsp:txXfrm>
    </dsp:sp>
    <dsp:sp modelId="{58C16666-9826-4760-B18F-0897BBD41DE7}">
      <dsp:nvSpPr>
        <dsp:cNvPr id="0" name=""/>
        <dsp:cNvSpPr/>
      </dsp:nvSpPr>
      <dsp:spPr>
        <a:xfrm>
          <a:off x="528587" y="920677"/>
          <a:ext cx="3382326" cy="3789679"/>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16119" rIns="128016" bIns="128016" numCol="1" spcCol="1270" anchor="t" anchorCtr="0">
          <a:noAutofit/>
        </a:bodyPr>
        <a:lstStyle/>
        <a:p>
          <a:pPr marL="171450" lvl="1" indent="-171450" algn="l" defTabSz="800100">
            <a:lnSpc>
              <a:spcPct val="90000"/>
            </a:lnSpc>
            <a:spcBef>
              <a:spcPct val="0"/>
            </a:spcBef>
            <a:spcAft>
              <a:spcPts val="600"/>
            </a:spcAft>
            <a:buFont typeface="Wingdings" panose="05000000000000000000" pitchFamily="2" charset="2"/>
            <a:buChar char="ü"/>
          </a:pPr>
          <a:r>
            <a:rPr lang="en-US" sz="1800" kern="1200" dirty="0"/>
            <a:t>Uses inputs and assumptions provided by the CPUC</a:t>
          </a:r>
        </a:p>
        <a:p>
          <a:pPr marL="171450" lvl="1" indent="-171450" algn="l" defTabSz="800100">
            <a:lnSpc>
              <a:spcPct val="90000"/>
            </a:lnSpc>
            <a:spcBef>
              <a:spcPct val="0"/>
            </a:spcBef>
            <a:spcAft>
              <a:spcPts val="600"/>
            </a:spcAft>
            <a:buFont typeface="Wingdings" panose="05000000000000000000" pitchFamily="2" charset="2"/>
            <a:buChar char="ü"/>
          </a:pPr>
          <a:r>
            <a:rPr lang="en-US" sz="1800" kern="1200" dirty="0"/>
            <a:t>Accounts for statewide goals and targets</a:t>
          </a:r>
        </a:p>
        <a:p>
          <a:pPr marL="171450" lvl="1" indent="-171450" algn="l" defTabSz="800100">
            <a:lnSpc>
              <a:spcPct val="90000"/>
            </a:lnSpc>
            <a:spcBef>
              <a:spcPct val="0"/>
            </a:spcBef>
            <a:spcAft>
              <a:spcPts val="600"/>
            </a:spcAft>
            <a:buFont typeface="Wingdings" panose="05000000000000000000" pitchFamily="2" charset="2"/>
            <a:buChar char="ü"/>
          </a:pPr>
          <a:r>
            <a:rPr lang="en-US" sz="1800" kern="1200" dirty="0"/>
            <a:t>Minimal flexibility to incorporate local </a:t>
          </a:r>
          <a:r>
            <a:rPr lang="en-US" sz="1800" kern="1200" dirty="0">
              <a:solidFill>
                <a:srgbClr val="FFFFFF"/>
              </a:solidFill>
              <a:latin typeface="Arial MT"/>
              <a:ea typeface="+mn-ea"/>
              <a:cs typeface="+mn-cs"/>
            </a:rPr>
            <a:t>electrification goals </a:t>
          </a:r>
          <a:r>
            <a:rPr lang="en-US" sz="1800" kern="1200" dirty="0"/>
            <a:t>and targets</a:t>
          </a:r>
        </a:p>
      </dsp:txBody>
      <dsp:txXfrm>
        <a:off x="528587" y="920677"/>
        <a:ext cx="3382326" cy="3789679"/>
      </dsp:txXfrm>
    </dsp:sp>
    <dsp:sp modelId="{573464C0-45A3-48EF-B64F-6A4705B031C4}">
      <dsp:nvSpPr>
        <dsp:cNvPr id="0" name=""/>
        <dsp:cNvSpPr/>
      </dsp:nvSpPr>
      <dsp:spPr>
        <a:xfrm>
          <a:off x="177072" y="148206"/>
          <a:ext cx="1170411" cy="1170411"/>
        </a:xfrm>
        <a:prstGeom prst="rect">
          <a:avLst/>
        </a:prstGeom>
        <a:blipFill rotWithShape="1">
          <a:blip xmlns:r="http://schemas.openxmlformats.org/officeDocument/2006/relationships" r:embed="rId1"/>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FB8B4C-639E-4691-96BC-09ABEB2CA53A}">
      <dsp:nvSpPr>
        <dsp:cNvPr id="0" name=""/>
        <dsp:cNvSpPr/>
      </dsp:nvSpPr>
      <dsp:spPr>
        <a:xfrm>
          <a:off x="5877594" y="133748"/>
          <a:ext cx="2499899" cy="53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6119" bIns="0" numCol="1" spcCol="1270" anchor="t" anchorCtr="0">
          <a:noAutofit/>
        </a:bodyPr>
        <a:lstStyle/>
        <a:p>
          <a:pPr marL="0" lvl="0" indent="0" algn="l" defTabSz="1244600">
            <a:lnSpc>
              <a:spcPct val="90000"/>
            </a:lnSpc>
            <a:spcBef>
              <a:spcPct val="0"/>
            </a:spcBef>
            <a:spcAft>
              <a:spcPct val="35000"/>
            </a:spcAft>
            <a:buNone/>
          </a:pPr>
          <a:r>
            <a:rPr lang="en-US" sz="2800" b="1" kern="1200" dirty="0"/>
            <a:t>Alternative Portfolio</a:t>
          </a:r>
        </a:p>
      </dsp:txBody>
      <dsp:txXfrm>
        <a:off x="5877594" y="133748"/>
        <a:ext cx="2499899" cy="532379"/>
      </dsp:txXfrm>
    </dsp:sp>
    <dsp:sp modelId="{E6026E75-F1E9-4334-BFF7-CAC8866BC394}">
      <dsp:nvSpPr>
        <dsp:cNvPr id="0" name=""/>
        <dsp:cNvSpPr/>
      </dsp:nvSpPr>
      <dsp:spPr>
        <a:xfrm>
          <a:off x="4928534" y="920677"/>
          <a:ext cx="3552996" cy="3789679"/>
        </a:xfrm>
        <a:prstGeom prst="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16119" rIns="128016" bIns="128016" numCol="1" spcCol="1270" anchor="t" anchorCtr="0">
          <a:noAutofit/>
        </a:bodyPr>
        <a:lstStyle/>
        <a:p>
          <a:pPr marL="171450" lvl="1" indent="-171450" algn="l" defTabSz="800100">
            <a:lnSpc>
              <a:spcPct val="90000"/>
            </a:lnSpc>
            <a:spcBef>
              <a:spcPct val="0"/>
            </a:spcBef>
            <a:spcAft>
              <a:spcPts val="600"/>
            </a:spcAft>
            <a:buFont typeface="Wingdings" panose="05000000000000000000" pitchFamily="2" charset="2"/>
            <a:buChar char="ü"/>
          </a:pPr>
          <a:r>
            <a:rPr lang="en-US" sz="1800" kern="1200" dirty="0"/>
            <a:t>Uses inputs and assumptions determined by </a:t>
          </a:r>
          <a:r>
            <a:rPr lang="en-US" sz="1800" kern="1200" dirty="0" err="1"/>
            <a:t>CleanPowerSF</a:t>
          </a:r>
          <a:endParaRPr lang="en-US" sz="1800" kern="1200" dirty="0"/>
        </a:p>
        <a:p>
          <a:pPr marL="171450" lvl="1" indent="-171450" algn="l" defTabSz="800100">
            <a:lnSpc>
              <a:spcPct val="90000"/>
            </a:lnSpc>
            <a:spcBef>
              <a:spcPct val="0"/>
            </a:spcBef>
            <a:spcAft>
              <a:spcPts val="600"/>
            </a:spcAft>
            <a:buFont typeface="Wingdings" panose="05000000000000000000" pitchFamily="2" charset="2"/>
            <a:buChar char="ü"/>
          </a:pPr>
          <a:r>
            <a:rPr lang="en-US" sz="1800" kern="1200" dirty="0"/>
            <a:t>Accounts for local goals and targets:</a:t>
          </a:r>
        </a:p>
        <a:p>
          <a:pPr marL="342900" lvl="2" indent="-171450" algn="l" defTabSz="800100">
            <a:lnSpc>
              <a:spcPct val="90000"/>
            </a:lnSpc>
            <a:spcBef>
              <a:spcPct val="0"/>
            </a:spcBef>
            <a:spcAft>
              <a:spcPts val="600"/>
            </a:spcAft>
            <a:buFont typeface="Wingdings" panose="05000000000000000000" pitchFamily="2" charset="2"/>
            <a:buChar char="§"/>
          </a:pPr>
          <a:r>
            <a:rPr lang="en-US" sz="1800" kern="1200" dirty="0"/>
            <a:t>Transportation electrification</a:t>
          </a:r>
        </a:p>
        <a:p>
          <a:pPr marL="342900" lvl="2" indent="-171450" algn="l" defTabSz="800100">
            <a:lnSpc>
              <a:spcPct val="90000"/>
            </a:lnSpc>
            <a:spcBef>
              <a:spcPct val="0"/>
            </a:spcBef>
            <a:spcAft>
              <a:spcPts val="600"/>
            </a:spcAft>
            <a:buFont typeface="Wingdings" panose="05000000000000000000" pitchFamily="2" charset="2"/>
            <a:buChar char="§"/>
          </a:pPr>
          <a:r>
            <a:rPr lang="en-US" sz="1800" kern="1200" dirty="0"/>
            <a:t>Building decarbonization</a:t>
          </a:r>
        </a:p>
        <a:p>
          <a:pPr marL="171450" lvl="1" indent="-171450" algn="l" defTabSz="800100">
            <a:lnSpc>
              <a:spcPct val="90000"/>
            </a:lnSpc>
            <a:spcBef>
              <a:spcPct val="0"/>
            </a:spcBef>
            <a:spcAft>
              <a:spcPts val="600"/>
            </a:spcAft>
            <a:buFont typeface="Wingdings" panose="05000000000000000000" pitchFamily="2" charset="2"/>
            <a:buChar char="ü"/>
          </a:pPr>
          <a:r>
            <a:rPr lang="en-US" sz="1800" kern="1200" dirty="0"/>
            <a:t>Provides flexibility to incorporate community preferences</a:t>
          </a:r>
        </a:p>
      </dsp:txBody>
      <dsp:txXfrm>
        <a:off x="4928534" y="920677"/>
        <a:ext cx="3552996" cy="3789679"/>
      </dsp:txXfrm>
    </dsp:sp>
    <dsp:sp modelId="{FE5559CF-5AA8-4A00-B608-63CEF9F29727}">
      <dsp:nvSpPr>
        <dsp:cNvPr id="0" name=""/>
        <dsp:cNvSpPr/>
      </dsp:nvSpPr>
      <dsp:spPr>
        <a:xfrm>
          <a:off x="4662354" y="148206"/>
          <a:ext cx="1170411" cy="1170411"/>
        </a:xfrm>
        <a:prstGeom prst="rect">
          <a:avLst/>
        </a:prstGeom>
        <a:blipFill rotWithShape="1">
          <a:blip xmlns:r="http://schemas.openxmlformats.org/officeDocument/2006/relationships" r:embed="rId2"/>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A9211DE-21C1-4709-B074-F3B703AD0472}" type="datetimeFigureOut">
              <a:rPr lang="en-US" smtClean="0"/>
              <a:t>12/12/2022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30D5944-3318-4E21-A9F8-164F775A3214}" type="slidenum">
              <a:rPr lang="en-US" smtClean="0"/>
              <a:t>‹#›</a:t>
            </a:fld>
            <a:endParaRPr lang="en-US"/>
          </a:p>
        </p:txBody>
      </p:sp>
    </p:spTree>
    <p:extLst>
      <p:ext uri="{BB962C8B-B14F-4D97-AF65-F5344CB8AC3E}">
        <p14:creationId xmlns:p14="http://schemas.microsoft.com/office/powerpoint/2010/main" val="28509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D5944-3318-4E21-A9F8-164F775A3214}" type="slidenum">
              <a:rPr lang="en-US" smtClean="0"/>
              <a:t>1</a:t>
            </a:fld>
            <a:endParaRPr lang="en-US"/>
          </a:p>
        </p:txBody>
      </p:sp>
    </p:spTree>
    <p:extLst>
      <p:ext uri="{BB962C8B-B14F-4D97-AF65-F5344CB8AC3E}">
        <p14:creationId xmlns:p14="http://schemas.microsoft.com/office/powerpoint/2010/main" val="244649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fontAlgn="base">
              <a:spcBef>
                <a:spcPct val="0"/>
              </a:spcBef>
              <a:spcAft>
                <a:spcPct val="0"/>
              </a:spcAft>
              <a:defRPr/>
            </a:pPr>
            <a:fld id="{35DA41AF-701D-457E-9973-D38243ADC2C3}" type="slidenum">
              <a:rPr lang="en-US" altLang="en-US" sz="1300">
                <a:solidFill>
                  <a:srgbClr val="000000"/>
                </a:solidFill>
                <a:latin typeface="Times New Roman" panose="02020603050405020304" pitchFamily="18" charset="0"/>
              </a:rPr>
              <a:pPr defTabSz="933237" fontAlgn="base">
                <a:spcBef>
                  <a:spcPct val="0"/>
                </a:spcBef>
                <a:spcAft>
                  <a:spcPct val="0"/>
                </a:spcAft>
                <a:defRPr/>
              </a:pPr>
              <a:t>3</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8218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8f30fa89c_1_106:notes"/>
          <p:cNvSpPr>
            <a:spLocks noGrp="1" noRot="1" noChangeAspect="1"/>
          </p:cNvSpPr>
          <p:nvPr>
            <p:ph type="sldImg" idx="2"/>
          </p:nvPr>
        </p:nvSpPr>
        <p:spPr>
          <a:xfrm>
            <a:off x="1216025" y="701675"/>
            <a:ext cx="4776788" cy="3582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88f30fa89c_1_106:notes"/>
          <p:cNvSpPr txBox="1">
            <a:spLocks noGrp="1"/>
          </p:cNvSpPr>
          <p:nvPr>
            <p:ph type="body" idx="1"/>
          </p:nvPr>
        </p:nvSpPr>
        <p:spPr>
          <a:xfrm>
            <a:off x="941291" y="4518792"/>
            <a:ext cx="5324161" cy="4282858"/>
          </a:xfrm>
          <a:prstGeom prst="rect">
            <a:avLst/>
          </a:prstGeom>
        </p:spPr>
        <p:txBody>
          <a:bodyPr spcFirstLastPara="1" wrap="square" lIns="93512" tIns="46743" rIns="93512" bIns="46743" anchor="t" anchorCtr="0">
            <a:noAutofit/>
          </a:bodyPr>
          <a:lstStyle/>
          <a:p>
            <a:pPr>
              <a:buClr>
                <a:srgbClr val="000000"/>
              </a:buClr>
            </a:pPr>
            <a:endParaRPr/>
          </a:p>
        </p:txBody>
      </p:sp>
      <p:sp>
        <p:nvSpPr>
          <p:cNvPr id="285" name="Google Shape;285;g88f30fa89c_1_106:notes"/>
          <p:cNvSpPr txBox="1">
            <a:spLocks noGrp="1"/>
          </p:cNvSpPr>
          <p:nvPr>
            <p:ph type="sldNum" idx="12"/>
          </p:nvPr>
        </p:nvSpPr>
        <p:spPr>
          <a:xfrm>
            <a:off x="4074048" y="9035969"/>
            <a:ext cx="3132745" cy="466982"/>
          </a:xfrm>
          <a:prstGeom prst="rect">
            <a:avLst/>
          </a:prstGeom>
        </p:spPr>
        <p:txBody>
          <a:bodyPr spcFirstLastPara="1" wrap="square" lIns="93512" tIns="46743" rIns="93512" bIns="46743" anchor="b" anchorCtr="0">
            <a:noAutofit/>
          </a:bodyPr>
          <a:lstStyle/>
          <a:p>
            <a:pPr>
              <a:buClr>
                <a:srgbClr val="000000"/>
              </a:buClr>
              <a:buSzPts val="1300"/>
            </a:pPr>
            <a:fld id="{00000000-1234-1234-1234-123412341234}" type="slidenum">
              <a:rPr lang="en-US"/>
              <a:pPr>
                <a:buClr>
                  <a:srgbClr val="000000"/>
                </a:buClr>
                <a:buSzPts val="1300"/>
              </a:pPr>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D5944-3318-4E21-A9F8-164F775A3214}" type="slidenum">
              <a:rPr lang="en-US" smtClean="0"/>
              <a:t>7</a:t>
            </a:fld>
            <a:endParaRPr lang="en-US"/>
          </a:p>
        </p:txBody>
      </p:sp>
    </p:spTree>
    <p:extLst>
      <p:ext uri="{BB962C8B-B14F-4D97-AF65-F5344CB8AC3E}">
        <p14:creationId xmlns:p14="http://schemas.microsoft.com/office/powerpoint/2010/main" val="120017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D5944-3318-4E21-A9F8-164F775A3214}" type="slidenum">
              <a:rPr lang="en-US" smtClean="0"/>
              <a:t>10</a:t>
            </a:fld>
            <a:endParaRPr lang="en-US"/>
          </a:p>
        </p:txBody>
      </p:sp>
    </p:spTree>
    <p:extLst>
      <p:ext uri="{BB962C8B-B14F-4D97-AF65-F5344CB8AC3E}">
        <p14:creationId xmlns:p14="http://schemas.microsoft.com/office/powerpoint/2010/main" val="3959930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D5944-3318-4E21-A9F8-164F775A3214}" type="slidenum">
              <a:rPr lang="en-US" smtClean="0"/>
              <a:t>12</a:t>
            </a:fld>
            <a:endParaRPr lang="en-US"/>
          </a:p>
        </p:txBody>
      </p:sp>
    </p:spTree>
    <p:extLst>
      <p:ext uri="{BB962C8B-B14F-4D97-AF65-F5344CB8AC3E}">
        <p14:creationId xmlns:p14="http://schemas.microsoft.com/office/powerpoint/2010/main" val="58564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D5944-3318-4E21-A9F8-164F775A3214}" type="slidenum">
              <a:rPr lang="en-US" smtClean="0"/>
              <a:t>17</a:t>
            </a:fld>
            <a:endParaRPr lang="en-US"/>
          </a:p>
        </p:txBody>
      </p:sp>
    </p:spTree>
    <p:extLst>
      <p:ext uri="{BB962C8B-B14F-4D97-AF65-F5344CB8AC3E}">
        <p14:creationId xmlns:p14="http://schemas.microsoft.com/office/powerpoint/2010/main" val="413716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D5944-3318-4E21-A9F8-164F775A3214}" type="slidenum">
              <a:rPr lang="en-US" smtClean="0"/>
              <a:t>25</a:t>
            </a:fld>
            <a:endParaRPr lang="en-US"/>
          </a:p>
        </p:txBody>
      </p:sp>
    </p:spTree>
    <p:extLst>
      <p:ext uri="{BB962C8B-B14F-4D97-AF65-F5344CB8AC3E}">
        <p14:creationId xmlns:p14="http://schemas.microsoft.com/office/powerpoint/2010/main" val="83687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0D5944-3318-4E21-A9F8-164F775A3214}" type="slidenum">
              <a:rPr lang="en-US" smtClean="0"/>
              <a:t>26</a:t>
            </a:fld>
            <a:endParaRPr lang="en-US"/>
          </a:p>
        </p:txBody>
      </p:sp>
    </p:spTree>
    <p:extLst>
      <p:ext uri="{BB962C8B-B14F-4D97-AF65-F5344CB8AC3E}">
        <p14:creationId xmlns:p14="http://schemas.microsoft.com/office/powerpoint/2010/main" val="4062757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SFWPS-Logo-Vert-4c">
            <a:extLst>
              <a:ext uri="{FF2B5EF4-FFF2-40B4-BE49-F238E27FC236}">
                <a16:creationId xmlns:a16="http://schemas.microsoft.com/office/drawing/2014/main" id="{A4714B53-BF2B-4A53-BBA1-6702488C5F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1" y="273052"/>
            <a:ext cx="13620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26">
            <a:extLst>
              <a:ext uri="{FF2B5EF4-FFF2-40B4-BE49-F238E27FC236}">
                <a16:creationId xmlns:a16="http://schemas.microsoft.com/office/drawing/2014/main" id="{2534AA88-8333-47CA-8A85-AF1A248BD86D}"/>
              </a:ext>
            </a:extLst>
          </p:cNvPr>
          <p:cNvSpPr txBox="1">
            <a:spLocks noChangeArrowheads="1"/>
          </p:cNvSpPr>
          <p:nvPr userDrawn="1"/>
        </p:nvSpPr>
        <p:spPr bwMode="auto">
          <a:xfrm>
            <a:off x="228600" y="381000"/>
            <a:ext cx="236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algn="r" eaLnBrk="0" fontAlgn="base" hangingPunct="0">
              <a:spcBef>
                <a:spcPct val="0"/>
              </a:spcBef>
              <a:spcAft>
                <a:spcPct val="0"/>
              </a:spcAft>
              <a:defRPr sz="2400">
                <a:solidFill>
                  <a:schemeClr val="tx1"/>
                </a:solidFill>
                <a:latin typeface="Palatino" pitchFamily="18" charset="0"/>
              </a:defRPr>
            </a:lvl6pPr>
            <a:lvl7pPr marL="2971800" indent="-228600" algn="r" eaLnBrk="0" fontAlgn="base" hangingPunct="0">
              <a:spcBef>
                <a:spcPct val="0"/>
              </a:spcBef>
              <a:spcAft>
                <a:spcPct val="0"/>
              </a:spcAft>
              <a:defRPr sz="2400">
                <a:solidFill>
                  <a:schemeClr val="tx1"/>
                </a:solidFill>
                <a:latin typeface="Palatino" pitchFamily="18" charset="0"/>
              </a:defRPr>
            </a:lvl7pPr>
            <a:lvl8pPr marL="3429000" indent="-228600" algn="r" eaLnBrk="0" fontAlgn="base" hangingPunct="0">
              <a:spcBef>
                <a:spcPct val="0"/>
              </a:spcBef>
              <a:spcAft>
                <a:spcPct val="0"/>
              </a:spcAft>
              <a:defRPr sz="2400">
                <a:solidFill>
                  <a:schemeClr val="tx1"/>
                </a:solidFill>
                <a:latin typeface="Palatino" pitchFamily="18" charset="0"/>
              </a:defRPr>
            </a:lvl8pPr>
            <a:lvl9pPr marL="3886200" indent="-228600" algn="r" eaLnBrk="0" fontAlgn="base" hangingPunct="0">
              <a:spcBef>
                <a:spcPct val="0"/>
              </a:spcBef>
              <a:spcAft>
                <a:spcPct val="0"/>
              </a:spcAft>
              <a:defRPr sz="2400">
                <a:solidFill>
                  <a:schemeClr val="tx1"/>
                </a:solidFill>
                <a:latin typeface="Palatino" pitchFamily="18" charset="0"/>
              </a:defRPr>
            </a:lvl9pPr>
          </a:lstStyle>
          <a:p>
            <a:pPr algn="l" eaLnBrk="1" hangingPunct="1">
              <a:spcBef>
                <a:spcPct val="50000"/>
              </a:spcBef>
            </a:pPr>
            <a:endParaRPr lang="en-US" altLang="en-US" sz="1800">
              <a:latin typeface="Times New Roman" panose="02020603050405020304" pitchFamily="18" charset="0"/>
            </a:endParaRPr>
          </a:p>
        </p:txBody>
      </p:sp>
      <p:sp>
        <p:nvSpPr>
          <p:cNvPr id="6" name="Rectangle 228">
            <a:extLst>
              <a:ext uri="{FF2B5EF4-FFF2-40B4-BE49-F238E27FC236}">
                <a16:creationId xmlns:a16="http://schemas.microsoft.com/office/drawing/2014/main" id="{9B679E97-251D-4F24-8630-DC6269D21248}"/>
              </a:ext>
            </a:extLst>
          </p:cNvPr>
          <p:cNvSpPr>
            <a:spLocks noChangeArrowheads="1"/>
          </p:cNvSpPr>
          <p:nvPr userDrawn="1"/>
        </p:nvSpPr>
        <p:spPr bwMode="auto">
          <a:xfrm>
            <a:off x="4033838" y="2719389"/>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algn="r" eaLnBrk="0" fontAlgn="base" hangingPunct="0">
              <a:spcBef>
                <a:spcPct val="0"/>
              </a:spcBef>
              <a:spcAft>
                <a:spcPct val="0"/>
              </a:spcAft>
              <a:defRPr sz="2400">
                <a:solidFill>
                  <a:schemeClr val="tx1"/>
                </a:solidFill>
                <a:latin typeface="Palatino" pitchFamily="18" charset="0"/>
              </a:defRPr>
            </a:lvl6pPr>
            <a:lvl7pPr marL="2971800" indent="-228600" algn="r" eaLnBrk="0" fontAlgn="base" hangingPunct="0">
              <a:spcBef>
                <a:spcPct val="0"/>
              </a:spcBef>
              <a:spcAft>
                <a:spcPct val="0"/>
              </a:spcAft>
              <a:defRPr sz="2400">
                <a:solidFill>
                  <a:schemeClr val="tx1"/>
                </a:solidFill>
                <a:latin typeface="Palatino" pitchFamily="18" charset="0"/>
              </a:defRPr>
            </a:lvl7pPr>
            <a:lvl8pPr marL="3429000" indent="-228600" algn="r" eaLnBrk="0" fontAlgn="base" hangingPunct="0">
              <a:spcBef>
                <a:spcPct val="0"/>
              </a:spcBef>
              <a:spcAft>
                <a:spcPct val="0"/>
              </a:spcAft>
              <a:defRPr sz="2400">
                <a:solidFill>
                  <a:schemeClr val="tx1"/>
                </a:solidFill>
                <a:latin typeface="Palatino" pitchFamily="18" charset="0"/>
              </a:defRPr>
            </a:lvl8pPr>
            <a:lvl9pPr marL="3886200" indent="-228600" algn="r" eaLnBrk="0" fontAlgn="base" hangingPunct="0">
              <a:spcBef>
                <a:spcPct val="0"/>
              </a:spcBef>
              <a:spcAft>
                <a:spcPct val="0"/>
              </a:spcAft>
              <a:defRPr sz="2400">
                <a:solidFill>
                  <a:schemeClr val="tx1"/>
                </a:solidFill>
                <a:latin typeface="Palatino" pitchFamily="18" charset="0"/>
              </a:defRPr>
            </a:lvl9pPr>
          </a:lstStyle>
          <a:p>
            <a:pPr eaLnBrk="1" hangingPunct="1"/>
            <a:endParaRPr lang="en-US" altLang="en-US" sz="1800">
              <a:latin typeface="Times New Roman" panose="02020603050405020304" pitchFamily="18" charset="0"/>
            </a:endParaRPr>
          </a:p>
        </p:txBody>
      </p:sp>
      <p:sp>
        <p:nvSpPr>
          <p:cNvPr id="7" name="Line 233">
            <a:extLst>
              <a:ext uri="{FF2B5EF4-FFF2-40B4-BE49-F238E27FC236}">
                <a16:creationId xmlns:a16="http://schemas.microsoft.com/office/drawing/2014/main" id="{C71C4B6E-0B6B-4889-91E9-EB099F366110}"/>
              </a:ext>
            </a:extLst>
          </p:cNvPr>
          <p:cNvSpPr>
            <a:spLocks noChangeShapeType="1"/>
          </p:cNvSpPr>
          <p:nvPr userDrawn="1"/>
        </p:nvSpPr>
        <p:spPr bwMode="auto">
          <a:xfrm>
            <a:off x="457200" y="1219200"/>
            <a:ext cx="8229600" cy="0"/>
          </a:xfrm>
          <a:prstGeom prst="line">
            <a:avLst/>
          </a:prstGeom>
          <a:noFill/>
          <a:ln w="57150">
            <a:solidFill>
              <a:srgbClr val="007DC3"/>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129026"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29030" name="Rectangle 2"/>
          <p:cNvSpPr>
            <a:spLocks noGrp="1" noChangeArrowheads="1"/>
          </p:cNvSpPr>
          <p:nvPr>
            <p:ph type="ctrTitle"/>
          </p:nvPr>
        </p:nvSpPr>
        <p:spPr>
          <a:xfrm>
            <a:off x="685800" y="2130427"/>
            <a:ext cx="7772400" cy="1470025"/>
          </a:xfrm>
        </p:spPr>
        <p:txBody>
          <a:bodyPr/>
          <a:lstStyle>
            <a:lvl1pPr>
              <a:defRPr/>
            </a:lvl1pPr>
          </a:lstStyle>
          <a:p>
            <a:pPr lvl="0"/>
            <a:r>
              <a:rPr lang="en-US" noProof="0"/>
              <a:t>Click to edit Master title style</a:t>
            </a:r>
          </a:p>
        </p:txBody>
      </p:sp>
      <p:sp>
        <p:nvSpPr>
          <p:cNvPr id="8" name="Rectangle 4">
            <a:extLst>
              <a:ext uri="{FF2B5EF4-FFF2-40B4-BE49-F238E27FC236}">
                <a16:creationId xmlns:a16="http://schemas.microsoft.com/office/drawing/2014/main" id="{B0D76CE6-191F-4A98-B848-346FA918C4B6}"/>
              </a:ext>
            </a:extLst>
          </p:cNvPr>
          <p:cNvSpPr>
            <a:spLocks noGrp="1" noChangeArrowheads="1"/>
          </p:cNvSpPr>
          <p:nvPr>
            <p:ph type="dt" sz="half" idx="10"/>
          </p:nvPr>
        </p:nvSpPr>
        <p:spPr>
          <a:xfrm>
            <a:off x="457200" y="6245225"/>
            <a:ext cx="2133600" cy="476250"/>
          </a:xfrm>
        </p:spPr>
        <p:txBody>
          <a:bodyPr/>
          <a:lstStyle>
            <a:lvl1pPr>
              <a:defRPr smtClean="0"/>
            </a:lvl1pPr>
          </a:lstStyle>
          <a:p>
            <a:pPr>
              <a:defRPr/>
            </a:pPr>
            <a:fld id="{EB272D71-3553-405F-BE5F-233BEC8A1AF4}" type="datetime1">
              <a:rPr lang="en-US"/>
              <a:pPr>
                <a:defRPr/>
              </a:pPr>
              <a:t>12/12/2022</a:t>
            </a:fld>
            <a:endParaRPr lang="en-US"/>
          </a:p>
        </p:txBody>
      </p:sp>
      <p:sp>
        <p:nvSpPr>
          <p:cNvPr id="9" name="Rectangle 5">
            <a:extLst>
              <a:ext uri="{FF2B5EF4-FFF2-40B4-BE49-F238E27FC236}">
                <a16:creationId xmlns:a16="http://schemas.microsoft.com/office/drawing/2014/main" id="{F4704D82-C472-4F47-8088-0856441EC950}"/>
              </a:ext>
            </a:extLst>
          </p:cNvPr>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10" name="Rectangle 6">
            <a:extLst>
              <a:ext uri="{FF2B5EF4-FFF2-40B4-BE49-F238E27FC236}">
                <a16:creationId xmlns:a16="http://schemas.microsoft.com/office/drawing/2014/main" id="{64D7CA6A-6DC3-4B74-BA16-57895DA4680A}"/>
              </a:ext>
            </a:extLst>
          </p:cNvPr>
          <p:cNvSpPr>
            <a:spLocks noGrp="1" noChangeArrowheads="1"/>
          </p:cNvSpPr>
          <p:nvPr>
            <p:ph type="sldNum" sz="quarter" idx="12"/>
          </p:nvPr>
        </p:nvSpPr>
        <p:spPr>
          <a:xfrm>
            <a:off x="6553200" y="6245225"/>
            <a:ext cx="2133600" cy="476250"/>
          </a:xfrm>
        </p:spPr>
        <p:txBody>
          <a:bodyPr/>
          <a:lstStyle>
            <a:lvl1pPr>
              <a:defRPr/>
            </a:lvl1pPr>
          </a:lstStyle>
          <a:p>
            <a:fld id="{B57E2FB4-DDF2-402E-9BB3-1F7691F9D13F}" type="slidenum">
              <a:rPr lang="en-US" altLang="en-US"/>
              <a:pPr/>
              <a:t>‹#›</a:t>
            </a:fld>
            <a:endParaRPr lang="en-US" altLang="en-US"/>
          </a:p>
        </p:txBody>
      </p:sp>
    </p:spTree>
    <p:extLst>
      <p:ext uri="{BB962C8B-B14F-4D97-AF65-F5344CB8AC3E}">
        <p14:creationId xmlns:p14="http://schemas.microsoft.com/office/powerpoint/2010/main" val="11928704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865FBC-CDAD-4EEC-A990-FB5CC8E4B4F7}"/>
              </a:ext>
            </a:extLst>
          </p:cNvPr>
          <p:cNvSpPr>
            <a:spLocks noGrp="1" noChangeArrowheads="1"/>
          </p:cNvSpPr>
          <p:nvPr>
            <p:ph type="dt" sz="half" idx="10"/>
          </p:nvPr>
        </p:nvSpPr>
        <p:spPr>
          <a:ln/>
        </p:spPr>
        <p:txBody>
          <a:bodyPr/>
          <a:lstStyle>
            <a:lvl1pPr>
              <a:defRPr/>
            </a:lvl1pPr>
          </a:lstStyle>
          <a:p>
            <a:pPr>
              <a:defRPr/>
            </a:pPr>
            <a:fld id="{6AB59516-AC95-49A3-B39E-B3901B471910}" type="datetime1">
              <a:rPr lang="en-US"/>
              <a:pPr>
                <a:defRPr/>
              </a:pPr>
              <a:t>12/12/2022</a:t>
            </a:fld>
            <a:endParaRPr lang="en-US"/>
          </a:p>
        </p:txBody>
      </p:sp>
      <p:sp>
        <p:nvSpPr>
          <p:cNvPr id="5" name="Rectangle 5">
            <a:extLst>
              <a:ext uri="{FF2B5EF4-FFF2-40B4-BE49-F238E27FC236}">
                <a16:creationId xmlns:a16="http://schemas.microsoft.com/office/drawing/2014/main" id="{46C4DFEE-52E9-4E82-ABA8-6BF0CC5BE8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DD675B-6245-4423-8A5F-043D5B8155A5}"/>
              </a:ext>
            </a:extLst>
          </p:cNvPr>
          <p:cNvSpPr>
            <a:spLocks noGrp="1" noChangeArrowheads="1"/>
          </p:cNvSpPr>
          <p:nvPr>
            <p:ph type="sldNum" sz="quarter" idx="12"/>
          </p:nvPr>
        </p:nvSpPr>
        <p:spPr>
          <a:ln/>
        </p:spPr>
        <p:txBody>
          <a:bodyPr/>
          <a:lstStyle>
            <a:lvl1pPr>
              <a:defRPr/>
            </a:lvl1pPr>
          </a:lstStyle>
          <a:p>
            <a:fld id="{3F941B02-8A06-4D3C-92D3-6E17250DB13D}" type="slidenum">
              <a:rPr lang="en-US" altLang="en-US"/>
              <a:pPr/>
              <a:t>‹#›</a:t>
            </a:fld>
            <a:endParaRPr lang="en-US" altLang="en-US"/>
          </a:p>
        </p:txBody>
      </p:sp>
    </p:spTree>
    <p:extLst>
      <p:ext uri="{BB962C8B-B14F-4D97-AF65-F5344CB8AC3E}">
        <p14:creationId xmlns:p14="http://schemas.microsoft.com/office/powerpoint/2010/main" val="243380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28600"/>
            <a:ext cx="211455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28600"/>
            <a:ext cx="61912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10C885-B72D-403B-BBA6-9C8BA423031E}"/>
              </a:ext>
            </a:extLst>
          </p:cNvPr>
          <p:cNvSpPr>
            <a:spLocks noGrp="1" noChangeArrowheads="1"/>
          </p:cNvSpPr>
          <p:nvPr>
            <p:ph type="dt" sz="half" idx="10"/>
          </p:nvPr>
        </p:nvSpPr>
        <p:spPr>
          <a:ln/>
        </p:spPr>
        <p:txBody>
          <a:bodyPr/>
          <a:lstStyle>
            <a:lvl1pPr>
              <a:defRPr/>
            </a:lvl1pPr>
          </a:lstStyle>
          <a:p>
            <a:pPr>
              <a:defRPr/>
            </a:pPr>
            <a:fld id="{7DDEF465-AABC-45F7-959B-172DE5D33276}" type="datetime1">
              <a:rPr lang="en-US"/>
              <a:pPr>
                <a:defRPr/>
              </a:pPr>
              <a:t>12/12/2022</a:t>
            </a:fld>
            <a:endParaRPr lang="en-US"/>
          </a:p>
        </p:txBody>
      </p:sp>
      <p:sp>
        <p:nvSpPr>
          <p:cNvPr id="5" name="Rectangle 5">
            <a:extLst>
              <a:ext uri="{FF2B5EF4-FFF2-40B4-BE49-F238E27FC236}">
                <a16:creationId xmlns:a16="http://schemas.microsoft.com/office/drawing/2014/main" id="{78ABECE8-5FC7-4126-B89D-025A0A6500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D61151-2773-479C-9A90-0E3B75421857}"/>
              </a:ext>
            </a:extLst>
          </p:cNvPr>
          <p:cNvSpPr>
            <a:spLocks noGrp="1" noChangeArrowheads="1"/>
          </p:cNvSpPr>
          <p:nvPr>
            <p:ph type="sldNum" sz="quarter" idx="12"/>
          </p:nvPr>
        </p:nvSpPr>
        <p:spPr>
          <a:ln/>
        </p:spPr>
        <p:txBody>
          <a:bodyPr/>
          <a:lstStyle>
            <a:lvl1pPr>
              <a:defRPr/>
            </a:lvl1pPr>
          </a:lstStyle>
          <a:p>
            <a:fld id="{E3F1B7C1-AF91-4415-82E7-FA7C5135CF46}" type="slidenum">
              <a:rPr lang="en-US" altLang="en-US"/>
              <a:pPr/>
              <a:t>‹#›</a:t>
            </a:fld>
            <a:endParaRPr lang="en-US" altLang="en-US"/>
          </a:p>
        </p:txBody>
      </p:sp>
    </p:spTree>
    <p:extLst>
      <p:ext uri="{BB962C8B-B14F-4D97-AF65-F5344CB8AC3E}">
        <p14:creationId xmlns:p14="http://schemas.microsoft.com/office/powerpoint/2010/main" val="850299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SFWPS-Logo-Vert-4c">
            <a:extLst>
              <a:ext uri="{FF2B5EF4-FFF2-40B4-BE49-F238E27FC236}">
                <a16:creationId xmlns:a16="http://schemas.microsoft.com/office/drawing/2014/main" id="{A4714B53-BF2B-4A53-BBA1-6702488C5F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273050"/>
            <a:ext cx="13620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26">
            <a:extLst>
              <a:ext uri="{FF2B5EF4-FFF2-40B4-BE49-F238E27FC236}">
                <a16:creationId xmlns:a16="http://schemas.microsoft.com/office/drawing/2014/main" id="{2534AA88-8333-47CA-8A85-AF1A248BD86D}"/>
              </a:ext>
            </a:extLst>
          </p:cNvPr>
          <p:cNvSpPr txBox="1">
            <a:spLocks noChangeArrowheads="1"/>
          </p:cNvSpPr>
          <p:nvPr userDrawn="1"/>
        </p:nvSpPr>
        <p:spPr bwMode="auto">
          <a:xfrm>
            <a:off x="228600" y="381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algn="r" eaLnBrk="0" fontAlgn="base" hangingPunct="0">
              <a:spcBef>
                <a:spcPct val="0"/>
              </a:spcBef>
              <a:spcAft>
                <a:spcPct val="0"/>
              </a:spcAft>
              <a:defRPr sz="2400">
                <a:solidFill>
                  <a:schemeClr val="tx1"/>
                </a:solidFill>
                <a:latin typeface="Palatino" pitchFamily="18" charset="0"/>
              </a:defRPr>
            </a:lvl6pPr>
            <a:lvl7pPr marL="2971800" indent="-228600" algn="r" eaLnBrk="0" fontAlgn="base" hangingPunct="0">
              <a:spcBef>
                <a:spcPct val="0"/>
              </a:spcBef>
              <a:spcAft>
                <a:spcPct val="0"/>
              </a:spcAft>
              <a:defRPr sz="2400">
                <a:solidFill>
                  <a:schemeClr val="tx1"/>
                </a:solidFill>
                <a:latin typeface="Palatino" pitchFamily="18" charset="0"/>
              </a:defRPr>
            </a:lvl7pPr>
            <a:lvl8pPr marL="3429000" indent="-228600" algn="r" eaLnBrk="0" fontAlgn="base" hangingPunct="0">
              <a:spcBef>
                <a:spcPct val="0"/>
              </a:spcBef>
              <a:spcAft>
                <a:spcPct val="0"/>
              </a:spcAft>
              <a:defRPr sz="2400">
                <a:solidFill>
                  <a:schemeClr val="tx1"/>
                </a:solidFill>
                <a:latin typeface="Palatino" pitchFamily="18" charset="0"/>
              </a:defRPr>
            </a:lvl8pPr>
            <a:lvl9pPr marL="3886200" indent="-228600" algn="r" eaLnBrk="0" fontAlgn="base" hangingPunct="0">
              <a:spcBef>
                <a:spcPct val="0"/>
              </a:spcBef>
              <a:spcAft>
                <a:spcPct val="0"/>
              </a:spcAft>
              <a:defRPr sz="2400">
                <a:solidFill>
                  <a:schemeClr val="tx1"/>
                </a:solidFill>
                <a:latin typeface="Palatino" pitchFamily="18" charset="0"/>
              </a:defRPr>
            </a:lvl9pPr>
          </a:lstStyle>
          <a:p>
            <a:pPr algn="l" eaLnBrk="1" hangingPunct="1">
              <a:spcBef>
                <a:spcPct val="50000"/>
              </a:spcBef>
            </a:pPr>
            <a:endParaRPr lang="en-US" altLang="en-US">
              <a:latin typeface="Times New Roman" panose="02020603050405020304" pitchFamily="18" charset="0"/>
            </a:endParaRPr>
          </a:p>
        </p:txBody>
      </p:sp>
      <p:sp>
        <p:nvSpPr>
          <p:cNvPr id="6" name="Rectangle 228">
            <a:extLst>
              <a:ext uri="{FF2B5EF4-FFF2-40B4-BE49-F238E27FC236}">
                <a16:creationId xmlns:a16="http://schemas.microsoft.com/office/drawing/2014/main" id="{9B679E97-251D-4F24-8630-DC6269D21248}"/>
              </a:ext>
            </a:extLst>
          </p:cNvPr>
          <p:cNvSpPr>
            <a:spLocks noChangeArrowheads="1"/>
          </p:cNvSpPr>
          <p:nvPr userDrawn="1"/>
        </p:nvSpPr>
        <p:spPr bwMode="auto">
          <a:xfrm>
            <a:off x="4033838" y="2719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algn="r" eaLnBrk="0" fontAlgn="base" hangingPunct="0">
              <a:spcBef>
                <a:spcPct val="0"/>
              </a:spcBef>
              <a:spcAft>
                <a:spcPct val="0"/>
              </a:spcAft>
              <a:defRPr sz="2400">
                <a:solidFill>
                  <a:schemeClr val="tx1"/>
                </a:solidFill>
                <a:latin typeface="Palatino" pitchFamily="18" charset="0"/>
              </a:defRPr>
            </a:lvl6pPr>
            <a:lvl7pPr marL="2971800" indent="-228600" algn="r" eaLnBrk="0" fontAlgn="base" hangingPunct="0">
              <a:spcBef>
                <a:spcPct val="0"/>
              </a:spcBef>
              <a:spcAft>
                <a:spcPct val="0"/>
              </a:spcAft>
              <a:defRPr sz="2400">
                <a:solidFill>
                  <a:schemeClr val="tx1"/>
                </a:solidFill>
                <a:latin typeface="Palatino" pitchFamily="18" charset="0"/>
              </a:defRPr>
            </a:lvl7pPr>
            <a:lvl8pPr marL="3429000" indent="-228600" algn="r" eaLnBrk="0" fontAlgn="base" hangingPunct="0">
              <a:spcBef>
                <a:spcPct val="0"/>
              </a:spcBef>
              <a:spcAft>
                <a:spcPct val="0"/>
              </a:spcAft>
              <a:defRPr sz="2400">
                <a:solidFill>
                  <a:schemeClr val="tx1"/>
                </a:solidFill>
                <a:latin typeface="Palatino" pitchFamily="18" charset="0"/>
              </a:defRPr>
            </a:lvl8pPr>
            <a:lvl9pPr marL="3886200" indent="-228600" algn="r" eaLnBrk="0" fontAlgn="base" hangingPunct="0">
              <a:spcBef>
                <a:spcPct val="0"/>
              </a:spcBef>
              <a:spcAft>
                <a:spcPct val="0"/>
              </a:spcAft>
              <a:defRPr sz="2400">
                <a:solidFill>
                  <a:schemeClr val="tx1"/>
                </a:solidFill>
                <a:latin typeface="Palatino" pitchFamily="18" charset="0"/>
              </a:defRPr>
            </a:lvl9pPr>
          </a:lstStyle>
          <a:p>
            <a:pPr eaLnBrk="1" hangingPunct="1"/>
            <a:endParaRPr lang="en-US" altLang="en-US">
              <a:latin typeface="Times New Roman" panose="02020603050405020304" pitchFamily="18" charset="0"/>
            </a:endParaRPr>
          </a:p>
        </p:txBody>
      </p:sp>
      <p:sp>
        <p:nvSpPr>
          <p:cNvPr id="7" name="Line 233">
            <a:extLst>
              <a:ext uri="{FF2B5EF4-FFF2-40B4-BE49-F238E27FC236}">
                <a16:creationId xmlns:a16="http://schemas.microsoft.com/office/drawing/2014/main" id="{C71C4B6E-0B6B-4889-91E9-EB099F366110}"/>
              </a:ext>
            </a:extLst>
          </p:cNvPr>
          <p:cNvSpPr>
            <a:spLocks noChangeShapeType="1"/>
          </p:cNvSpPr>
          <p:nvPr userDrawn="1"/>
        </p:nvSpPr>
        <p:spPr bwMode="auto">
          <a:xfrm>
            <a:off x="457200" y="1219200"/>
            <a:ext cx="8229600" cy="0"/>
          </a:xfrm>
          <a:prstGeom prst="line">
            <a:avLst/>
          </a:prstGeom>
          <a:noFill/>
          <a:ln w="57150">
            <a:solidFill>
              <a:srgbClr val="007DC3"/>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9026"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29030"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8" name="Rectangle 4">
            <a:extLst>
              <a:ext uri="{FF2B5EF4-FFF2-40B4-BE49-F238E27FC236}">
                <a16:creationId xmlns:a16="http://schemas.microsoft.com/office/drawing/2014/main" id="{B0D76CE6-191F-4A98-B848-346FA918C4B6}"/>
              </a:ext>
            </a:extLst>
          </p:cNvPr>
          <p:cNvSpPr>
            <a:spLocks noGrp="1" noChangeArrowheads="1"/>
          </p:cNvSpPr>
          <p:nvPr>
            <p:ph type="dt" sz="half" idx="10"/>
          </p:nvPr>
        </p:nvSpPr>
        <p:spPr>
          <a:xfrm>
            <a:off x="457200" y="6245225"/>
            <a:ext cx="2133600" cy="476250"/>
          </a:xfrm>
        </p:spPr>
        <p:txBody>
          <a:bodyPr/>
          <a:lstStyle>
            <a:lvl1pPr>
              <a:defRPr smtClean="0"/>
            </a:lvl1pPr>
          </a:lstStyle>
          <a:p>
            <a:pPr>
              <a:defRPr/>
            </a:pPr>
            <a:fld id="{EB272D71-3553-405F-BE5F-233BEC8A1AF4}" type="datetime1">
              <a:rPr lang="en-US"/>
              <a:pPr>
                <a:defRPr/>
              </a:pPr>
              <a:t>12/12/2022</a:t>
            </a:fld>
            <a:endParaRPr lang="en-US"/>
          </a:p>
        </p:txBody>
      </p:sp>
      <p:sp>
        <p:nvSpPr>
          <p:cNvPr id="9" name="Rectangle 5">
            <a:extLst>
              <a:ext uri="{FF2B5EF4-FFF2-40B4-BE49-F238E27FC236}">
                <a16:creationId xmlns:a16="http://schemas.microsoft.com/office/drawing/2014/main" id="{F4704D82-C472-4F47-8088-0856441EC950}"/>
              </a:ext>
            </a:extLst>
          </p:cNvPr>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10" name="Rectangle 6">
            <a:extLst>
              <a:ext uri="{FF2B5EF4-FFF2-40B4-BE49-F238E27FC236}">
                <a16:creationId xmlns:a16="http://schemas.microsoft.com/office/drawing/2014/main" id="{64D7CA6A-6DC3-4B74-BA16-57895DA4680A}"/>
              </a:ext>
            </a:extLst>
          </p:cNvPr>
          <p:cNvSpPr>
            <a:spLocks noGrp="1" noChangeArrowheads="1"/>
          </p:cNvSpPr>
          <p:nvPr>
            <p:ph type="sldNum" sz="quarter" idx="12"/>
          </p:nvPr>
        </p:nvSpPr>
        <p:spPr>
          <a:xfrm>
            <a:off x="6553200" y="6245225"/>
            <a:ext cx="2133600" cy="476250"/>
          </a:xfrm>
        </p:spPr>
        <p:txBody>
          <a:bodyPr/>
          <a:lstStyle>
            <a:lvl1pPr>
              <a:defRPr/>
            </a:lvl1pPr>
          </a:lstStyle>
          <a:p>
            <a:fld id="{B57E2FB4-DDF2-402E-9BB3-1F7691F9D13F}" type="slidenum">
              <a:rPr lang="en-US" altLang="en-US"/>
              <a:pPr/>
              <a:t>‹#›</a:t>
            </a:fld>
            <a:endParaRPr lang="en-US" altLang="en-US"/>
          </a:p>
        </p:txBody>
      </p:sp>
    </p:spTree>
    <p:extLst>
      <p:ext uri="{BB962C8B-B14F-4D97-AF65-F5344CB8AC3E}">
        <p14:creationId xmlns:p14="http://schemas.microsoft.com/office/powerpoint/2010/main" val="30241142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93323-0897-48EF-BD81-54BCBE242FF4}"/>
              </a:ext>
            </a:extLst>
          </p:cNvPr>
          <p:cNvSpPr>
            <a:spLocks noGrp="1" noChangeArrowheads="1"/>
          </p:cNvSpPr>
          <p:nvPr>
            <p:ph type="dt" sz="half" idx="10"/>
          </p:nvPr>
        </p:nvSpPr>
        <p:spPr>
          <a:ln/>
        </p:spPr>
        <p:txBody>
          <a:bodyPr/>
          <a:lstStyle>
            <a:lvl1pPr>
              <a:defRPr/>
            </a:lvl1pPr>
          </a:lstStyle>
          <a:p>
            <a:pPr>
              <a:defRPr/>
            </a:pPr>
            <a:fld id="{0002343D-5621-4F9A-B2E4-3F88BE655D39}" type="datetime1">
              <a:rPr lang="en-US"/>
              <a:pPr>
                <a:defRPr/>
              </a:pPr>
              <a:t>12/12/2022</a:t>
            </a:fld>
            <a:endParaRPr lang="en-US"/>
          </a:p>
        </p:txBody>
      </p:sp>
      <p:sp>
        <p:nvSpPr>
          <p:cNvPr id="5" name="Rectangle 5">
            <a:extLst>
              <a:ext uri="{FF2B5EF4-FFF2-40B4-BE49-F238E27FC236}">
                <a16:creationId xmlns:a16="http://schemas.microsoft.com/office/drawing/2014/main" id="{E3549752-12D8-4546-9B1E-DD68AA4A17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BD0B09-00DB-4AAE-8FA2-2DCE7B8A5485}"/>
              </a:ext>
            </a:extLst>
          </p:cNvPr>
          <p:cNvSpPr>
            <a:spLocks noGrp="1" noChangeArrowheads="1"/>
          </p:cNvSpPr>
          <p:nvPr>
            <p:ph type="sldNum" sz="quarter" idx="12"/>
          </p:nvPr>
        </p:nvSpPr>
        <p:spPr>
          <a:ln/>
        </p:spPr>
        <p:txBody>
          <a:bodyPr/>
          <a:lstStyle>
            <a:lvl1pPr>
              <a:defRPr/>
            </a:lvl1pPr>
          </a:lstStyle>
          <a:p>
            <a:fld id="{DA8E9418-BC80-4D78-AD7F-BC955AFB0480}" type="slidenum">
              <a:rPr lang="en-US" altLang="en-US"/>
              <a:pPr/>
              <a:t>‹#›</a:t>
            </a:fld>
            <a:endParaRPr lang="en-US" altLang="en-US"/>
          </a:p>
        </p:txBody>
      </p:sp>
    </p:spTree>
    <p:extLst>
      <p:ext uri="{BB962C8B-B14F-4D97-AF65-F5344CB8AC3E}">
        <p14:creationId xmlns:p14="http://schemas.microsoft.com/office/powerpoint/2010/main" val="3729657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1E44BD-8A5C-478B-91D6-6CFFD93A2B5F}"/>
              </a:ext>
            </a:extLst>
          </p:cNvPr>
          <p:cNvSpPr>
            <a:spLocks noGrp="1" noChangeArrowheads="1"/>
          </p:cNvSpPr>
          <p:nvPr>
            <p:ph type="dt" sz="half" idx="10"/>
          </p:nvPr>
        </p:nvSpPr>
        <p:spPr>
          <a:ln/>
        </p:spPr>
        <p:txBody>
          <a:bodyPr/>
          <a:lstStyle>
            <a:lvl1pPr>
              <a:defRPr/>
            </a:lvl1pPr>
          </a:lstStyle>
          <a:p>
            <a:pPr>
              <a:defRPr/>
            </a:pPr>
            <a:fld id="{A4FDEB9F-FD54-49C7-AA0A-0EDDF70EC332}" type="datetime1">
              <a:rPr lang="en-US"/>
              <a:pPr>
                <a:defRPr/>
              </a:pPr>
              <a:t>12/12/2022</a:t>
            </a:fld>
            <a:endParaRPr lang="en-US"/>
          </a:p>
        </p:txBody>
      </p:sp>
      <p:sp>
        <p:nvSpPr>
          <p:cNvPr id="5" name="Rectangle 5">
            <a:extLst>
              <a:ext uri="{FF2B5EF4-FFF2-40B4-BE49-F238E27FC236}">
                <a16:creationId xmlns:a16="http://schemas.microsoft.com/office/drawing/2014/main" id="{0393AED8-E3AC-483F-8BDF-891E597BD7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B7F242-6B16-4A8D-9D70-4E3D1DE0E371}"/>
              </a:ext>
            </a:extLst>
          </p:cNvPr>
          <p:cNvSpPr>
            <a:spLocks noGrp="1" noChangeArrowheads="1"/>
          </p:cNvSpPr>
          <p:nvPr>
            <p:ph type="sldNum" sz="quarter" idx="12"/>
          </p:nvPr>
        </p:nvSpPr>
        <p:spPr>
          <a:ln/>
        </p:spPr>
        <p:txBody>
          <a:bodyPr/>
          <a:lstStyle>
            <a:lvl1pPr>
              <a:defRPr/>
            </a:lvl1pPr>
          </a:lstStyle>
          <a:p>
            <a:fld id="{95E3EC8A-18E9-4755-9251-73C7AAD3EA5F}" type="slidenum">
              <a:rPr lang="en-US" altLang="en-US"/>
              <a:pPr/>
              <a:t>‹#›</a:t>
            </a:fld>
            <a:endParaRPr lang="en-US" altLang="en-US"/>
          </a:p>
        </p:txBody>
      </p:sp>
    </p:spTree>
    <p:extLst>
      <p:ext uri="{BB962C8B-B14F-4D97-AF65-F5344CB8AC3E}">
        <p14:creationId xmlns:p14="http://schemas.microsoft.com/office/powerpoint/2010/main" val="2405078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00200"/>
            <a:ext cx="4116388"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1600200"/>
            <a:ext cx="41179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879E1A3-BB2D-4B7B-B2AF-65EBE6D3F449}"/>
              </a:ext>
            </a:extLst>
          </p:cNvPr>
          <p:cNvSpPr>
            <a:spLocks noGrp="1" noChangeArrowheads="1"/>
          </p:cNvSpPr>
          <p:nvPr>
            <p:ph type="dt" sz="half" idx="10"/>
          </p:nvPr>
        </p:nvSpPr>
        <p:spPr>
          <a:ln/>
        </p:spPr>
        <p:txBody>
          <a:bodyPr/>
          <a:lstStyle>
            <a:lvl1pPr>
              <a:defRPr/>
            </a:lvl1pPr>
          </a:lstStyle>
          <a:p>
            <a:pPr>
              <a:defRPr/>
            </a:pPr>
            <a:fld id="{E715EEFD-EA8A-4AD7-A4EF-A59570C060BC}" type="datetime1">
              <a:rPr lang="en-US"/>
              <a:pPr>
                <a:defRPr/>
              </a:pPr>
              <a:t>12/12/2022</a:t>
            </a:fld>
            <a:endParaRPr lang="en-US"/>
          </a:p>
        </p:txBody>
      </p:sp>
      <p:sp>
        <p:nvSpPr>
          <p:cNvPr id="6" name="Rectangle 5">
            <a:extLst>
              <a:ext uri="{FF2B5EF4-FFF2-40B4-BE49-F238E27FC236}">
                <a16:creationId xmlns:a16="http://schemas.microsoft.com/office/drawing/2014/main" id="{07D22E7B-08CD-457D-97A5-DBFCC430C9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CF8EDD5-0DA6-423A-B682-712DA5D37BF5}"/>
              </a:ext>
            </a:extLst>
          </p:cNvPr>
          <p:cNvSpPr>
            <a:spLocks noGrp="1" noChangeArrowheads="1"/>
          </p:cNvSpPr>
          <p:nvPr>
            <p:ph type="sldNum" sz="quarter" idx="12"/>
          </p:nvPr>
        </p:nvSpPr>
        <p:spPr>
          <a:ln/>
        </p:spPr>
        <p:txBody>
          <a:bodyPr/>
          <a:lstStyle>
            <a:lvl1pPr>
              <a:defRPr/>
            </a:lvl1pPr>
          </a:lstStyle>
          <a:p>
            <a:fld id="{6AE85BD0-EE7B-43C1-89F4-0393D492444A}" type="slidenum">
              <a:rPr lang="en-US" altLang="en-US"/>
              <a:pPr/>
              <a:t>‹#›</a:t>
            </a:fld>
            <a:endParaRPr lang="en-US" altLang="en-US"/>
          </a:p>
        </p:txBody>
      </p:sp>
    </p:spTree>
    <p:extLst>
      <p:ext uri="{BB962C8B-B14F-4D97-AF65-F5344CB8AC3E}">
        <p14:creationId xmlns:p14="http://schemas.microsoft.com/office/powerpoint/2010/main" val="2083923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383221D-6700-4359-B09F-AC017EA4F0EA}"/>
              </a:ext>
            </a:extLst>
          </p:cNvPr>
          <p:cNvSpPr>
            <a:spLocks noGrp="1" noChangeArrowheads="1"/>
          </p:cNvSpPr>
          <p:nvPr>
            <p:ph type="dt" sz="half" idx="10"/>
          </p:nvPr>
        </p:nvSpPr>
        <p:spPr>
          <a:ln/>
        </p:spPr>
        <p:txBody>
          <a:bodyPr/>
          <a:lstStyle>
            <a:lvl1pPr>
              <a:defRPr/>
            </a:lvl1pPr>
          </a:lstStyle>
          <a:p>
            <a:pPr>
              <a:defRPr/>
            </a:pPr>
            <a:fld id="{7F2A8E48-2D31-4878-8C95-DD3431BC04DF}" type="datetime1">
              <a:rPr lang="en-US"/>
              <a:pPr>
                <a:defRPr/>
              </a:pPr>
              <a:t>12/12/2022</a:t>
            </a:fld>
            <a:endParaRPr lang="en-US"/>
          </a:p>
        </p:txBody>
      </p:sp>
      <p:sp>
        <p:nvSpPr>
          <p:cNvPr id="8" name="Rectangle 5">
            <a:extLst>
              <a:ext uri="{FF2B5EF4-FFF2-40B4-BE49-F238E27FC236}">
                <a16:creationId xmlns:a16="http://schemas.microsoft.com/office/drawing/2014/main" id="{63466E8E-3A10-408B-9E23-5B8CB1E513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155F218-8BE6-44EC-8DC8-4529653FF85A}"/>
              </a:ext>
            </a:extLst>
          </p:cNvPr>
          <p:cNvSpPr>
            <a:spLocks noGrp="1" noChangeArrowheads="1"/>
          </p:cNvSpPr>
          <p:nvPr>
            <p:ph type="sldNum" sz="quarter" idx="12"/>
          </p:nvPr>
        </p:nvSpPr>
        <p:spPr>
          <a:ln/>
        </p:spPr>
        <p:txBody>
          <a:bodyPr/>
          <a:lstStyle>
            <a:lvl1pPr>
              <a:defRPr/>
            </a:lvl1pPr>
          </a:lstStyle>
          <a:p>
            <a:fld id="{8A80575B-4950-4D84-A388-BB4D7D21EEE3}" type="slidenum">
              <a:rPr lang="en-US" altLang="en-US"/>
              <a:pPr/>
              <a:t>‹#›</a:t>
            </a:fld>
            <a:endParaRPr lang="en-US" altLang="en-US"/>
          </a:p>
        </p:txBody>
      </p:sp>
    </p:spTree>
    <p:extLst>
      <p:ext uri="{BB962C8B-B14F-4D97-AF65-F5344CB8AC3E}">
        <p14:creationId xmlns:p14="http://schemas.microsoft.com/office/powerpoint/2010/main" val="2531654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7B73251-EED5-44C8-9F22-B764061A32E0}"/>
              </a:ext>
            </a:extLst>
          </p:cNvPr>
          <p:cNvSpPr>
            <a:spLocks noGrp="1" noChangeArrowheads="1"/>
          </p:cNvSpPr>
          <p:nvPr>
            <p:ph type="dt" sz="half" idx="10"/>
          </p:nvPr>
        </p:nvSpPr>
        <p:spPr>
          <a:ln/>
        </p:spPr>
        <p:txBody>
          <a:bodyPr/>
          <a:lstStyle>
            <a:lvl1pPr>
              <a:defRPr/>
            </a:lvl1pPr>
          </a:lstStyle>
          <a:p>
            <a:pPr>
              <a:defRPr/>
            </a:pPr>
            <a:fld id="{40026C9E-7A88-4850-B5DE-30244DF14816}" type="datetime1">
              <a:rPr lang="en-US"/>
              <a:pPr>
                <a:defRPr/>
              </a:pPr>
              <a:t>12/12/2022</a:t>
            </a:fld>
            <a:endParaRPr lang="en-US"/>
          </a:p>
        </p:txBody>
      </p:sp>
      <p:sp>
        <p:nvSpPr>
          <p:cNvPr id="4" name="Rectangle 5">
            <a:extLst>
              <a:ext uri="{FF2B5EF4-FFF2-40B4-BE49-F238E27FC236}">
                <a16:creationId xmlns:a16="http://schemas.microsoft.com/office/drawing/2014/main" id="{9C20BB04-F5AB-408A-B38B-6EE5E6F2DB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DD6CF3D-F8D9-46AD-BBAD-88D8901C949E}"/>
              </a:ext>
            </a:extLst>
          </p:cNvPr>
          <p:cNvSpPr>
            <a:spLocks noGrp="1" noChangeArrowheads="1"/>
          </p:cNvSpPr>
          <p:nvPr>
            <p:ph type="sldNum" sz="quarter" idx="12"/>
          </p:nvPr>
        </p:nvSpPr>
        <p:spPr>
          <a:ln/>
        </p:spPr>
        <p:txBody>
          <a:bodyPr/>
          <a:lstStyle>
            <a:lvl1pPr>
              <a:defRPr/>
            </a:lvl1pPr>
          </a:lstStyle>
          <a:p>
            <a:fld id="{51F48A49-19B2-4F31-AD6E-D8FA5A7B4E35}" type="slidenum">
              <a:rPr lang="en-US" altLang="en-US"/>
              <a:pPr/>
              <a:t>‹#›</a:t>
            </a:fld>
            <a:endParaRPr lang="en-US" altLang="en-US"/>
          </a:p>
        </p:txBody>
      </p:sp>
    </p:spTree>
    <p:extLst>
      <p:ext uri="{BB962C8B-B14F-4D97-AF65-F5344CB8AC3E}">
        <p14:creationId xmlns:p14="http://schemas.microsoft.com/office/powerpoint/2010/main" val="2361431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3593F3-8357-4575-A23E-275EDEDE1423}"/>
              </a:ext>
            </a:extLst>
          </p:cNvPr>
          <p:cNvSpPr>
            <a:spLocks noGrp="1" noChangeArrowheads="1"/>
          </p:cNvSpPr>
          <p:nvPr>
            <p:ph type="dt" sz="half" idx="10"/>
          </p:nvPr>
        </p:nvSpPr>
        <p:spPr>
          <a:ln/>
        </p:spPr>
        <p:txBody>
          <a:bodyPr/>
          <a:lstStyle>
            <a:lvl1pPr>
              <a:defRPr/>
            </a:lvl1pPr>
          </a:lstStyle>
          <a:p>
            <a:pPr>
              <a:defRPr/>
            </a:pPr>
            <a:fld id="{9FC3514F-0C16-43D0-9D9D-392EA26E798B}" type="datetime1">
              <a:rPr lang="en-US"/>
              <a:pPr>
                <a:defRPr/>
              </a:pPr>
              <a:t>12/12/2022</a:t>
            </a:fld>
            <a:endParaRPr lang="en-US"/>
          </a:p>
        </p:txBody>
      </p:sp>
      <p:sp>
        <p:nvSpPr>
          <p:cNvPr id="3" name="Rectangle 5">
            <a:extLst>
              <a:ext uri="{FF2B5EF4-FFF2-40B4-BE49-F238E27FC236}">
                <a16:creationId xmlns:a16="http://schemas.microsoft.com/office/drawing/2014/main" id="{E0407C6A-22CB-437C-ACFA-B62D371F03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E1F76AF-BB5F-4450-8C85-BCCC9D64C42C}"/>
              </a:ext>
            </a:extLst>
          </p:cNvPr>
          <p:cNvSpPr>
            <a:spLocks noGrp="1" noChangeArrowheads="1"/>
          </p:cNvSpPr>
          <p:nvPr>
            <p:ph type="sldNum" sz="quarter" idx="12"/>
          </p:nvPr>
        </p:nvSpPr>
        <p:spPr>
          <a:ln/>
        </p:spPr>
        <p:txBody>
          <a:bodyPr/>
          <a:lstStyle>
            <a:lvl1pPr>
              <a:defRPr/>
            </a:lvl1pPr>
          </a:lstStyle>
          <a:p>
            <a:fld id="{4C155BFA-D8E6-471A-AC41-C98E6836A1B2}" type="slidenum">
              <a:rPr lang="en-US" altLang="en-US"/>
              <a:pPr/>
              <a:t>‹#›</a:t>
            </a:fld>
            <a:endParaRPr lang="en-US" altLang="en-US"/>
          </a:p>
        </p:txBody>
      </p:sp>
    </p:spTree>
    <p:extLst>
      <p:ext uri="{BB962C8B-B14F-4D97-AF65-F5344CB8AC3E}">
        <p14:creationId xmlns:p14="http://schemas.microsoft.com/office/powerpoint/2010/main" val="5128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62F024-E2E6-4E80-BBFF-CB3C25C86924}"/>
              </a:ext>
            </a:extLst>
          </p:cNvPr>
          <p:cNvSpPr>
            <a:spLocks noGrp="1" noChangeArrowheads="1"/>
          </p:cNvSpPr>
          <p:nvPr>
            <p:ph type="dt" sz="half" idx="10"/>
          </p:nvPr>
        </p:nvSpPr>
        <p:spPr>
          <a:ln/>
        </p:spPr>
        <p:txBody>
          <a:bodyPr/>
          <a:lstStyle>
            <a:lvl1pPr>
              <a:defRPr/>
            </a:lvl1pPr>
          </a:lstStyle>
          <a:p>
            <a:pPr>
              <a:defRPr/>
            </a:pPr>
            <a:fld id="{41E937FA-C131-4434-974D-5F891C425D90}" type="datetime1">
              <a:rPr lang="en-US"/>
              <a:pPr>
                <a:defRPr/>
              </a:pPr>
              <a:t>12/12/2022</a:t>
            </a:fld>
            <a:endParaRPr lang="en-US"/>
          </a:p>
        </p:txBody>
      </p:sp>
      <p:sp>
        <p:nvSpPr>
          <p:cNvPr id="6" name="Rectangle 5">
            <a:extLst>
              <a:ext uri="{FF2B5EF4-FFF2-40B4-BE49-F238E27FC236}">
                <a16:creationId xmlns:a16="http://schemas.microsoft.com/office/drawing/2014/main" id="{EED30353-497C-43D9-AE9F-A3C910445E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2C8A2A-68F9-4391-BCC8-74517D84F76A}"/>
              </a:ext>
            </a:extLst>
          </p:cNvPr>
          <p:cNvSpPr>
            <a:spLocks noGrp="1" noChangeArrowheads="1"/>
          </p:cNvSpPr>
          <p:nvPr>
            <p:ph type="sldNum" sz="quarter" idx="12"/>
          </p:nvPr>
        </p:nvSpPr>
        <p:spPr>
          <a:ln/>
        </p:spPr>
        <p:txBody>
          <a:bodyPr/>
          <a:lstStyle>
            <a:lvl1pPr>
              <a:defRPr/>
            </a:lvl1pPr>
          </a:lstStyle>
          <a:p>
            <a:fld id="{57D8187A-7EFC-4968-9BC6-DE322323CE2D}" type="slidenum">
              <a:rPr lang="en-US" altLang="en-US"/>
              <a:pPr/>
              <a:t>‹#›</a:t>
            </a:fld>
            <a:endParaRPr lang="en-US" altLang="en-US"/>
          </a:p>
        </p:txBody>
      </p:sp>
    </p:spTree>
    <p:extLst>
      <p:ext uri="{BB962C8B-B14F-4D97-AF65-F5344CB8AC3E}">
        <p14:creationId xmlns:p14="http://schemas.microsoft.com/office/powerpoint/2010/main" val="233167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93323-0897-48EF-BD81-54BCBE242FF4}"/>
              </a:ext>
            </a:extLst>
          </p:cNvPr>
          <p:cNvSpPr>
            <a:spLocks noGrp="1" noChangeArrowheads="1"/>
          </p:cNvSpPr>
          <p:nvPr>
            <p:ph type="dt" sz="half" idx="10"/>
          </p:nvPr>
        </p:nvSpPr>
        <p:spPr>
          <a:ln/>
        </p:spPr>
        <p:txBody>
          <a:bodyPr/>
          <a:lstStyle>
            <a:lvl1pPr>
              <a:defRPr/>
            </a:lvl1pPr>
          </a:lstStyle>
          <a:p>
            <a:pPr>
              <a:defRPr/>
            </a:pPr>
            <a:fld id="{0002343D-5621-4F9A-B2E4-3F88BE655D39}" type="datetime1">
              <a:rPr lang="en-US"/>
              <a:pPr>
                <a:defRPr/>
              </a:pPr>
              <a:t>12/12/2022</a:t>
            </a:fld>
            <a:endParaRPr lang="en-US"/>
          </a:p>
        </p:txBody>
      </p:sp>
      <p:sp>
        <p:nvSpPr>
          <p:cNvPr id="5" name="Rectangle 5">
            <a:extLst>
              <a:ext uri="{FF2B5EF4-FFF2-40B4-BE49-F238E27FC236}">
                <a16:creationId xmlns:a16="http://schemas.microsoft.com/office/drawing/2014/main" id="{E3549752-12D8-4546-9B1E-DD68AA4A17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BD0B09-00DB-4AAE-8FA2-2DCE7B8A5485}"/>
              </a:ext>
            </a:extLst>
          </p:cNvPr>
          <p:cNvSpPr>
            <a:spLocks noGrp="1" noChangeArrowheads="1"/>
          </p:cNvSpPr>
          <p:nvPr>
            <p:ph type="sldNum" sz="quarter" idx="12"/>
          </p:nvPr>
        </p:nvSpPr>
        <p:spPr>
          <a:ln/>
        </p:spPr>
        <p:txBody>
          <a:bodyPr/>
          <a:lstStyle>
            <a:lvl1pPr>
              <a:defRPr/>
            </a:lvl1pPr>
          </a:lstStyle>
          <a:p>
            <a:fld id="{DA8E9418-BC80-4D78-AD7F-BC955AFB0480}" type="slidenum">
              <a:rPr lang="en-US" altLang="en-US"/>
              <a:pPr/>
              <a:t>‹#›</a:t>
            </a:fld>
            <a:endParaRPr lang="en-US" altLang="en-US"/>
          </a:p>
        </p:txBody>
      </p:sp>
    </p:spTree>
    <p:extLst>
      <p:ext uri="{BB962C8B-B14F-4D97-AF65-F5344CB8AC3E}">
        <p14:creationId xmlns:p14="http://schemas.microsoft.com/office/powerpoint/2010/main" val="1095482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FB4804E-5CED-4D56-9000-7C41AE24A538}"/>
              </a:ext>
            </a:extLst>
          </p:cNvPr>
          <p:cNvSpPr>
            <a:spLocks noGrp="1" noChangeArrowheads="1"/>
          </p:cNvSpPr>
          <p:nvPr>
            <p:ph type="dt" sz="half" idx="10"/>
          </p:nvPr>
        </p:nvSpPr>
        <p:spPr>
          <a:ln/>
        </p:spPr>
        <p:txBody>
          <a:bodyPr/>
          <a:lstStyle>
            <a:lvl1pPr>
              <a:defRPr/>
            </a:lvl1pPr>
          </a:lstStyle>
          <a:p>
            <a:pPr>
              <a:defRPr/>
            </a:pPr>
            <a:fld id="{EC8B8AC4-0777-4008-BA24-9E9C3989CC61}" type="datetime1">
              <a:rPr lang="en-US"/>
              <a:pPr>
                <a:defRPr/>
              </a:pPr>
              <a:t>12/12/2022</a:t>
            </a:fld>
            <a:endParaRPr lang="en-US"/>
          </a:p>
        </p:txBody>
      </p:sp>
      <p:sp>
        <p:nvSpPr>
          <p:cNvPr id="6" name="Rectangle 5">
            <a:extLst>
              <a:ext uri="{FF2B5EF4-FFF2-40B4-BE49-F238E27FC236}">
                <a16:creationId xmlns:a16="http://schemas.microsoft.com/office/drawing/2014/main" id="{CAEA495B-2B3F-466D-822E-175E4A2913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DFB1EC-EE5A-472F-8043-270446CDC43F}"/>
              </a:ext>
            </a:extLst>
          </p:cNvPr>
          <p:cNvSpPr>
            <a:spLocks noGrp="1" noChangeArrowheads="1"/>
          </p:cNvSpPr>
          <p:nvPr>
            <p:ph type="sldNum" sz="quarter" idx="12"/>
          </p:nvPr>
        </p:nvSpPr>
        <p:spPr>
          <a:ln/>
        </p:spPr>
        <p:txBody>
          <a:bodyPr/>
          <a:lstStyle>
            <a:lvl1pPr>
              <a:defRPr/>
            </a:lvl1pPr>
          </a:lstStyle>
          <a:p>
            <a:fld id="{2397E1E7-397A-4FBD-9520-F2A4FF58C9D2}" type="slidenum">
              <a:rPr lang="en-US" altLang="en-US"/>
              <a:pPr/>
              <a:t>‹#›</a:t>
            </a:fld>
            <a:endParaRPr lang="en-US" altLang="en-US"/>
          </a:p>
        </p:txBody>
      </p:sp>
    </p:spTree>
    <p:extLst>
      <p:ext uri="{BB962C8B-B14F-4D97-AF65-F5344CB8AC3E}">
        <p14:creationId xmlns:p14="http://schemas.microsoft.com/office/powerpoint/2010/main" val="677782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865FBC-CDAD-4EEC-A990-FB5CC8E4B4F7}"/>
              </a:ext>
            </a:extLst>
          </p:cNvPr>
          <p:cNvSpPr>
            <a:spLocks noGrp="1" noChangeArrowheads="1"/>
          </p:cNvSpPr>
          <p:nvPr>
            <p:ph type="dt" sz="half" idx="10"/>
          </p:nvPr>
        </p:nvSpPr>
        <p:spPr>
          <a:ln/>
        </p:spPr>
        <p:txBody>
          <a:bodyPr/>
          <a:lstStyle>
            <a:lvl1pPr>
              <a:defRPr/>
            </a:lvl1pPr>
          </a:lstStyle>
          <a:p>
            <a:pPr>
              <a:defRPr/>
            </a:pPr>
            <a:fld id="{6AB59516-AC95-49A3-B39E-B3901B471910}" type="datetime1">
              <a:rPr lang="en-US"/>
              <a:pPr>
                <a:defRPr/>
              </a:pPr>
              <a:t>12/12/2022</a:t>
            </a:fld>
            <a:endParaRPr lang="en-US"/>
          </a:p>
        </p:txBody>
      </p:sp>
      <p:sp>
        <p:nvSpPr>
          <p:cNvPr id="5" name="Rectangle 5">
            <a:extLst>
              <a:ext uri="{FF2B5EF4-FFF2-40B4-BE49-F238E27FC236}">
                <a16:creationId xmlns:a16="http://schemas.microsoft.com/office/drawing/2014/main" id="{46C4DFEE-52E9-4E82-ABA8-6BF0CC5BE8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DD675B-6245-4423-8A5F-043D5B8155A5}"/>
              </a:ext>
            </a:extLst>
          </p:cNvPr>
          <p:cNvSpPr>
            <a:spLocks noGrp="1" noChangeArrowheads="1"/>
          </p:cNvSpPr>
          <p:nvPr>
            <p:ph type="sldNum" sz="quarter" idx="12"/>
          </p:nvPr>
        </p:nvSpPr>
        <p:spPr>
          <a:ln/>
        </p:spPr>
        <p:txBody>
          <a:bodyPr/>
          <a:lstStyle>
            <a:lvl1pPr>
              <a:defRPr/>
            </a:lvl1pPr>
          </a:lstStyle>
          <a:p>
            <a:fld id="{3F941B02-8A06-4D3C-92D3-6E17250DB13D}" type="slidenum">
              <a:rPr lang="en-US" altLang="en-US"/>
              <a:pPr/>
              <a:t>‹#›</a:t>
            </a:fld>
            <a:endParaRPr lang="en-US" altLang="en-US"/>
          </a:p>
        </p:txBody>
      </p:sp>
    </p:spTree>
    <p:extLst>
      <p:ext uri="{BB962C8B-B14F-4D97-AF65-F5344CB8AC3E}">
        <p14:creationId xmlns:p14="http://schemas.microsoft.com/office/powerpoint/2010/main" val="1408501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28600"/>
            <a:ext cx="211455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28600"/>
            <a:ext cx="61912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10C885-B72D-403B-BBA6-9C8BA423031E}"/>
              </a:ext>
            </a:extLst>
          </p:cNvPr>
          <p:cNvSpPr>
            <a:spLocks noGrp="1" noChangeArrowheads="1"/>
          </p:cNvSpPr>
          <p:nvPr>
            <p:ph type="dt" sz="half" idx="10"/>
          </p:nvPr>
        </p:nvSpPr>
        <p:spPr>
          <a:ln/>
        </p:spPr>
        <p:txBody>
          <a:bodyPr/>
          <a:lstStyle>
            <a:lvl1pPr>
              <a:defRPr/>
            </a:lvl1pPr>
          </a:lstStyle>
          <a:p>
            <a:pPr>
              <a:defRPr/>
            </a:pPr>
            <a:fld id="{7DDEF465-AABC-45F7-959B-172DE5D33276}" type="datetime1">
              <a:rPr lang="en-US"/>
              <a:pPr>
                <a:defRPr/>
              </a:pPr>
              <a:t>12/12/2022</a:t>
            </a:fld>
            <a:endParaRPr lang="en-US"/>
          </a:p>
        </p:txBody>
      </p:sp>
      <p:sp>
        <p:nvSpPr>
          <p:cNvPr id="5" name="Rectangle 5">
            <a:extLst>
              <a:ext uri="{FF2B5EF4-FFF2-40B4-BE49-F238E27FC236}">
                <a16:creationId xmlns:a16="http://schemas.microsoft.com/office/drawing/2014/main" id="{78ABECE8-5FC7-4126-B89D-025A0A6500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D61151-2773-479C-9A90-0E3B75421857}"/>
              </a:ext>
            </a:extLst>
          </p:cNvPr>
          <p:cNvSpPr>
            <a:spLocks noGrp="1" noChangeArrowheads="1"/>
          </p:cNvSpPr>
          <p:nvPr>
            <p:ph type="sldNum" sz="quarter" idx="12"/>
          </p:nvPr>
        </p:nvSpPr>
        <p:spPr>
          <a:ln/>
        </p:spPr>
        <p:txBody>
          <a:bodyPr/>
          <a:lstStyle>
            <a:lvl1pPr>
              <a:defRPr/>
            </a:lvl1pPr>
          </a:lstStyle>
          <a:p>
            <a:fld id="{E3F1B7C1-AF91-4415-82E7-FA7C5135CF46}" type="slidenum">
              <a:rPr lang="en-US" altLang="en-US"/>
              <a:pPr/>
              <a:t>‹#›</a:t>
            </a:fld>
            <a:endParaRPr lang="en-US" altLang="en-US"/>
          </a:p>
        </p:txBody>
      </p:sp>
    </p:spTree>
    <p:extLst>
      <p:ext uri="{BB962C8B-B14F-4D97-AF65-F5344CB8AC3E}">
        <p14:creationId xmlns:p14="http://schemas.microsoft.com/office/powerpoint/2010/main" val="3421766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SFWPS-Logo-Vert-4c"/>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57200" y="273050"/>
            <a:ext cx="13620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26"/>
          <p:cNvSpPr txBox="1">
            <a:spLocks noChangeArrowheads="1"/>
          </p:cNvSpPr>
          <p:nvPr userDrawn="1"/>
        </p:nvSpPr>
        <p:spPr bwMode="auto">
          <a:xfrm>
            <a:off x="228600" y="381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charset="0"/>
              </a:defRPr>
            </a:lvl1pPr>
            <a:lvl2pPr marL="742950" indent="-285750" eaLnBrk="0" hangingPunct="0">
              <a:defRPr sz="2400">
                <a:solidFill>
                  <a:schemeClr val="tx1"/>
                </a:solidFill>
                <a:latin typeface="Palatino" charset="0"/>
              </a:defRPr>
            </a:lvl2pPr>
            <a:lvl3pPr marL="1143000" indent="-228600" eaLnBrk="0" hangingPunct="0">
              <a:defRPr sz="2400">
                <a:solidFill>
                  <a:schemeClr val="tx1"/>
                </a:solidFill>
                <a:latin typeface="Palatino" charset="0"/>
              </a:defRPr>
            </a:lvl3pPr>
            <a:lvl4pPr marL="1600200" indent="-228600" eaLnBrk="0" hangingPunct="0">
              <a:defRPr sz="2400">
                <a:solidFill>
                  <a:schemeClr val="tx1"/>
                </a:solidFill>
                <a:latin typeface="Palatino" charset="0"/>
              </a:defRPr>
            </a:lvl4pPr>
            <a:lvl5pPr marL="2057400" indent="-228600" eaLnBrk="0" hangingPunct="0">
              <a:defRPr sz="2400">
                <a:solidFill>
                  <a:schemeClr val="tx1"/>
                </a:solidFill>
                <a:latin typeface="Palatino" charset="0"/>
              </a:defRPr>
            </a:lvl5pPr>
            <a:lvl6pPr marL="2514600" indent="-228600" algn="r" eaLnBrk="0" fontAlgn="base" hangingPunct="0">
              <a:spcBef>
                <a:spcPct val="0"/>
              </a:spcBef>
              <a:spcAft>
                <a:spcPct val="0"/>
              </a:spcAft>
              <a:defRPr sz="2400">
                <a:solidFill>
                  <a:schemeClr val="tx1"/>
                </a:solidFill>
                <a:latin typeface="Palatino" charset="0"/>
              </a:defRPr>
            </a:lvl6pPr>
            <a:lvl7pPr marL="2971800" indent="-228600" algn="r" eaLnBrk="0" fontAlgn="base" hangingPunct="0">
              <a:spcBef>
                <a:spcPct val="0"/>
              </a:spcBef>
              <a:spcAft>
                <a:spcPct val="0"/>
              </a:spcAft>
              <a:defRPr sz="2400">
                <a:solidFill>
                  <a:schemeClr val="tx1"/>
                </a:solidFill>
                <a:latin typeface="Palatino" charset="0"/>
              </a:defRPr>
            </a:lvl7pPr>
            <a:lvl8pPr marL="3429000" indent="-228600" algn="r" eaLnBrk="0" fontAlgn="base" hangingPunct="0">
              <a:spcBef>
                <a:spcPct val="0"/>
              </a:spcBef>
              <a:spcAft>
                <a:spcPct val="0"/>
              </a:spcAft>
              <a:defRPr sz="2400">
                <a:solidFill>
                  <a:schemeClr val="tx1"/>
                </a:solidFill>
                <a:latin typeface="Palatino" charset="0"/>
              </a:defRPr>
            </a:lvl8pPr>
            <a:lvl9pPr marL="3886200" indent="-228600" algn="r" eaLnBrk="0" fontAlgn="base" hangingPunct="0">
              <a:spcBef>
                <a:spcPct val="0"/>
              </a:spcBef>
              <a:spcAft>
                <a:spcPct val="0"/>
              </a:spcAft>
              <a:defRPr sz="2400">
                <a:solidFill>
                  <a:schemeClr val="tx1"/>
                </a:solidFill>
                <a:latin typeface="Palatino" charset="0"/>
              </a:defRPr>
            </a:lvl9pPr>
          </a:lstStyle>
          <a:p>
            <a:pPr algn="l" eaLnBrk="1" hangingPunct="1">
              <a:spcBef>
                <a:spcPct val="50000"/>
              </a:spcBef>
            </a:pPr>
            <a:endParaRPr lang="en-US" altLang="en-US">
              <a:latin typeface="Times New Roman" charset="0"/>
            </a:endParaRPr>
          </a:p>
        </p:txBody>
      </p:sp>
      <p:sp>
        <p:nvSpPr>
          <p:cNvPr id="6" name="Rectangle 228"/>
          <p:cNvSpPr>
            <a:spLocks noChangeArrowheads="1"/>
          </p:cNvSpPr>
          <p:nvPr userDrawn="1"/>
        </p:nvSpPr>
        <p:spPr bwMode="auto">
          <a:xfrm>
            <a:off x="4033838" y="2719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latin typeface="Times New Roman" charset="0"/>
            </a:endParaRPr>
          </a:p>
        </p:txBody>
      </p:sp>
      <p:sp>
        <p:nvSpPr>
          <p:cNvPr id="7" name="Line 233"/>
          <p:cNvSpPr>
            <a:spLocks noChangeShapeType="1"/>
          </p:cNvSpPr>
          <p:nvPr userDrawn="1"/>
        </p:nvSpPr>
        <p:spPr bwMode="auto">
          <a:xfrm>
            <a:off x="457200" y="1219200"/>
            <a:ext cx="8229600" cy="0"/>
          </a:xfrm>
          <a:prstGeom prst="line">
            <a:avLst/>
          </a:prstGeom>
          <a:noFill/>
          <a:ln w="57150">
            <a:solidFill>
              <a:srgbClr val="007DC3"/>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9026"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29030"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8" name="Rectangle 4"/>
          <p:cNvSpPr>
            <a:spLocks noGrp="1" noChangeArrowheads="1"/>
          </p:cNvSpPr>
          <p:nvPr>
            <p:ph type="dt" sz="half" idx="10"/>
          </p:nvPr>
        </p:nvSpPr>
        <p:spPr>
          <a:xfrm>
            <a:off x="457200" y="6245225"/>
            <a:ext cx="2133600" cy="476250"/>
          </a:xfrm>
        </p:spPr>
        <p:txBody>
          <a:bodyPr/>
          <a:lstStyle>
            <a:lvl1pPr>
              <a:defRPr/>
            </a:lvl1pPr>
          </a:lstStyle>
          <a:p>
            <a:fld id="{1BC5AC12-7329-438A-92C4-46A32DF80E4B}" type="datetime1">
              <a:rPr lang="en-US" altLang="en-US" smtClean="0"/>
              <a:t>12/12/2022</a:t>
            </a:fld>
            <a:endParaRPr lang="en-US" altLang="en-US"/>
          </a:p>
        </p:txBody>
      </p:sp>
      <p:sp>
        <p:nvSpPr>
          <p:cNvPr id="9"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0" name="Rectangle 6"/>
          <p:cNvSpPr>
            <a:spLocks noGrp="1" noChangeArrowheads="1"/>
          </p:cNvSpPr>
          <p:nvPr>
            <p:ph type="sldNum" sz="quarter" idx="12"/>
          </p:nvPr>
        </p:nvSpPr>
        <p:spPr>
          <a:xfrm>
            <a:off x="6553200" y="6245225"/>
            <a:ext cx="2133600" cy="476250"/>
          </a:xfrm>
        </p:spPr>
        <p:txBody>
          <a:bodyPr/>
          <a:lstStyle>
            <a:lvl1pPr>
              <a:defRPr/>
            </a:lvl1pPr>
          </a:lstStyle>
          <a:p>
            <a:fld id="{FEDCF7AC-C6C5-5A47-9264-ACE8F39D06DA}" type="slidenum">
              <a:rPr lang="en-US" altLang="en-US"/>
              <a:pPr/>
              <a:t>‹#›</a:t>
            </a:fld>
            <a:endParaRPr lang="en-US" altLang="en-US"/>
          </a:p>
        </p:txBody>
      </p:sp>
    </p:spTree>
    <p:extLst>
      <p:ext uri="{BB962C8B-B14F-4D97-AF65-F5344CB8AC3E}">
        <p14:creationId xmlns:p14="http://schemas.microsoft.com/office/powerpoint/2010/main" val="3470756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sz="2400">
                <a:latin typeface="+mn-lt"/>
              </a:defRPr>
            </a:lvl2pPr>
            <a:lvl3pPr>
              <a:buClrTx/>
              <a:buSzPct val="35000"/>
              <a:defRPr sz="2200">
                <a:solidFill>
                  <a:schemeClr val="tx1"/>
                </a:solidFill>
                <a:latin typeface="+mn-lt"/>
              </a:defRPr>
            </a:lvl3pPr>
            <a:lvl4pPr>
              <a:buClrTx/>
              <a:defRPr>
                <a:solidFill>
                  <a:schemeClr val="tx1"/>
                </a:solidFill>
                <a:latin typeface="+mn-lt"/>
              </a:defRPr>
            </a:lvl4pPr>
            <a:lvl5pPr>
              <a:buClrTx/>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fld id="{C815A698-3582-489B-93B4-198244081C5C}" type="datetime1">
              <a:rPr lang="en-US" altLang="en-US" smtClean="0"/>
              <a:t>12/12/2022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lgn="r">
              <a:defRPr/>
            </a:lvl1pPr>
          </a:lstStyle>
          <a:p>
            <a:fld id="{3F6DC371-A56B-4D4C-AC73-F597D2522142}" type="slidenum">
              <a:rPr lang="en-US" altLang="en-US" smtClean="0"/>
              <a:pPr/>
              <a:t>‹#›</a:t>
            </a:fld>
            <a:endParaRPr lang="en-US" altLang="en-US"/>
          </a:p>
        </p:txBody>
      </p:sp>
    </p:spTree>
    <p:extLst>
      <p:ext uri="{BB962C8B-B14F-4D97-AF65-F5344CB8AC3E}">
        <p14:creationId xmlns:p14="http://schemas.microsoft.com/office/powerpoint/2010/main" val="2220291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71DD0CA-7817-47FD-AF52-A1119D0805D5}" type="datetime1">
              <a:rPr lang="en-US" altLang="en-US" smtClean="0"/>
              <a:t>12/12/2022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822EC9-B701-F44C-93BE-B9C435C61F07}" type="slidenum">
              <a:rPr lang="en-US" altLang="en-US"/>
              <a:pPr/>
              <a:t>‹#›</a:t>
            </a:fld>
            <a:endParaRPr lang="en-US" altLang="en-US"/>
          </a:p>
        </p:txBody>
      </p:sp>
    </p:spTree>
    <p:extLst>
      <p:ext uri="{BB962C8B-B14F-4D97-AF65-F5344CB8AC3E}">
        <p14:creationId xmlns:p14="http://schemas.microsoft.com/office/powerpoint/2010/main" val="2246499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00200"/>
            <a:ext cx="4116388"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1600200"/>
            <a:ext cx="41179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6502ED0E-5558-4230-9723-4CBF2220FC4B}" type="datetime1">
              <a:rPr lang="en-US" altLang="en-US" smtClean="0"/>
              <a:t>12/12/2022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3D58584-C4D9-6A4C-87D5-92C08D93353E}" type="slidenum">
              <a:rPr lang="en-US" altLang="en-US"/>
              <a:pPr/>
              <a:t>‹#›</a:t>
            </a:fld>
            <a:endParaRPr lang="en-US" altLang="en-US"/>
          </a:p>
        </p:txBody>
      </p:sp>
    </p:spTree>
    <p:extLst>
      <p:ext uri="{BB962C8B-B14F-4D97-AF65-F5344CB8AC3E}">
        <p14:creationId xmlns:p14="http://schemas.microsoft.com/office/powerpoint/2010/main" val="661613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A534435E-DCE9-4E4A-8ACB-5C6E58F74F4A}" type="datetime1">
              <a:rPr lang="en-US" altLang="en-US" smtClean="0"/>
              <a:t>12/12/2022</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5E7214E-5EC3-124A-A1F0-9B367EB52286}" type="slidenum">
              <a:rPr lang="en-US" altLang="en-US"/>
              <a:pPr/>
              <a:t>‹#›</a:t>
            </a:fld>
            <a:endParaRPr lang="en-US" altLang="en-US"/>
          </a:p>
        </p:txBody>
      </p:sp>
    </p:spTree>
    <p:extLst>
      <p:ext uri="{BB962C8B-B14F-4D97-AF65-F5344CB8AC3E}">
        <p14:creationId xmlns:p14="http://schemas.microsoft.com/office/powerpoint/2010/main" val="314353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75F945F0-5F65-49F3-B39D-F8AA92AD2721}" type="datetime1">
              <a:rPr lang="en-US" altLang="en-US" smtClean="0"/>
              <a:t>12/12/2022</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DC1F95B-B65C-4C42-AD38-08CF2A12E59E}" type="slidenum">
              <a:rPr lang="en-US" altLang="en-US"/>
              <a:pPr/>
              <a:t>‹#›</a:t>
            </a:fld>
            <a:endParaRPr lang="en-US" altLang="en-US"/>
          </a:p>
        </p:txBody>
      </p:sp>
    </p:spTree>
    <p:extLst>
      <p:ext uri="{BB962C8B-B14F-4D97-AF65-F5344CB8AC3E}">
        <p14:creationId xmlns:p14="http://schemas.microsoft.com/office/powerpoint/2010/main" val="3469842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9C679F3-58AA-4D76-A079-23BEAFD70A72}" type="datetime1">
              <a:rPr lang="en-US" altLang="en-US" smtClean="0"/>
              <a:t>12/12/2022</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923036" y="6400800"/>
            <a:ext cx="2193925" cy="457200"/>
          </a:xfrm>
          <a:ln/>
        </p:spPr>
        <p:txBody>
          <a:bodyPr/>
          <a:lstStyle>
            <a:lvl1pPr algn="r">
              <a:defRPr/>
            </a:lvl1pPr>
          </a:lstStyle>
          <a:p>
            <a:fld id="{18D8E9C7-13EE-5E44-AE07-93AB5B51ED8D}" type="slidenum">
              <a:rPr lang="en-US" altLang="en-US" smtClean="0"/>
              <a:pPr/>
              <a:t>‹#›</a:t>
            </a:fld>
            <a:endParaRPr lang="en-US" altLang="en-US"/>
          </a:p>
        </p:txBody>
      </p:sp>
    </p:spTree>
    <p:extLst>
      <p:ext uri="{BB962C8B-B14F-4D97-AF65-F5344CB8AC3E}">
        <p14:creationId xmlns:p14="http://schemas.microsoft.com/office/powerpoint/2010/main" val="56573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121E44BD-8A5C-478B-91D6-6CFFD93A2B5F}"/>
              </a:ext>
            </a:extLst>
          </p:cNvPr>
          <p:cNvSpPr>
            <a:spLocks noGrp="1" noChangeArrowheads="1"/>
          </p:cNvSpPr>
          <p:nvPr>
            <p:ph type="dt" sz="half" idx="10"/>
          </p:nvPr>
        </p:nvSpPr>
        <p:spPr>
          <a:ln/>
        </p:spPr>
        <p:txBody>
          <a:bodyPr/>
          <a:lstStyle>
            <a:lvl1pPr>
              <a:defRPr/>
            </a:lvl1pPr>
          </a:lstStyle>
          <a:p>
            <a:pPr>
              <a:defRPr/>
            </a:pPr>
            <a:fld id="{A4FDEB9F-FD54-49C7-AA0A-0EDDF70EC332}" type="datetime1">
              <a:rPr lang="en-US"/>
              <a:pPr>
                <a:defRPr/>
              </a:pPr>
              <a:t>12/12/2022</a:t>
            </a:fld>
            <a:endParaRPr lang="en-US"/>
          </a:p>
        </p:txBody>
      </p:sp>
      <p:sp>
        <p:nvSpPr>
          <p:cNvPr id="5" name="Rectangle 5">
            <a:extLst>
              <a:ext uri="{FF2B5EF4-FFF2-40B4-BE49-F238E27FC236}">
                <a16:creationId xmlns:a16="http://schemas.microsoft.com/office/drawing/2014/main" id="{0393AED8-E3AC-483F-8BDF-891E597BD7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B7F242-6B16-4A8D-9D70-4E3D1DE0E371}"/>
              </a:ext>
            </a:extLst>
          </p:cNvPr>
          <p:cNvSpPr>
            <a:spLocks noGrp="1" noChangeArrowheads="1"/>
          </p:cNvSpPr>
          <p:nvPr>
            <p:ph type="sldNum" sz="quarter" idx="12"/>
          </p:nvPr>
        </p:nvSpPr>
        <p:spPr>
          <a:ln/>
        </p:spPr>
        <p:txBody>
          <a:bodyPr/>
          <a:lstStyle>
            <a:lvl1pPr>
              <a:defRPr/>
            </a:lvl1pPr>
          </a:lstStyle>
          <a:p>
            <a:fld id="{95E3EC8A-18E9-4755-9251-73C7AAD3EA5F}" type="slidenum">
              <a:rPr lang="en-US" altLang="en-US"/>
              <a:pPr/>
              <a:t>‹#›</a:t>
            </a:fld>
            <a:endParaRPr lang="en-US" altLang="en-US"/>
          </a:p>
        </p:txBody>
      </p:sp>
    </p:spTree>
    <p:extLst>
      <p:ext uri="{BB962C8B-B14F-4D97-AF65-F5344CB8AC3E}">
        <p14:creationId xmlns:p14="http://schemas.microsoft.com/office/powerpoint/2010/main" val="3774805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914B85A-3CD8-44FB-A1A9-F5D196255C05}" type="datetime1">
              <a:rPr lang="en-US" altLang="en-US" smtClean="0"/>
              <a:t>12/12/2022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FDFC2BE-4ED7-6845-A359-FFA0001BE0B6}" type="slidenum">
              <a:rPr lang="en-US" altLang="en-US"/>
              <a:pPr/>
              <a:t>‹#›</a:t>
            </a:fld>
            <a:endParaRPr lang="en-US" altLang="en-US"/>
          </a:p>
        </p:txBody>
      </p:sp>
    </p:spTree>
    <p:extLst>
      <p:ext uri="{BB962C8B-B14F-4D97-AF65-F5344CB8AC3E}">
        <p14:creationId xmlns:p14="http://schemas.microsoft.com/office/powerpoint/2010/main" val="3208770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0F22131-46E4-40F7-8E0E-0E47E767FC97}" type="datetime1">
              <a:rPr lang="en-US" altLang="en-US" smtClean="0"/>
              <a:t>12/12/2022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D3FD8E8-0B15-E14C-B926-F9EA5F1422CD}" type="slidenum">
              <a:rPr lang="en-US" altLang="en-US"/>
              <a:pPr/>
              <a:t>‹#›</a:t>
            </a:fld>
            <a:endParaRPr lang="en-US" altLang="en-US"/>
          </a:p>
        </p:txBody>
      </p:sp>
    </p:spTree>
    <p:extLst>
      <p:ext uri="{BB962C8B-B14F-4D97-AF65-F5344CB8AC3E}">
        <p14:creationId xmlns:p14="http://schemas.microsoft.com/office/powerpoint/2010/main" val="780327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58466D93-D8C0-49D2-B070-AF47735DA7C2}" type="datetime1">
              <a:rPr lang="en-US" altLang="en-US" smtClean="0"/>
              <a:t>12/12/2022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EF4AB9-20E6-DE4F-AF4E-55B01156F33C}" type="slidenum">
              <a:rPr lang="en-US" altLang="en-US"/>
              <a:pPr/>
              <a:t>‹#›</a:t>
            </a:fld>
            <a:endParaRPr lang="en-US" altLang="en-US"/>
          </a:p>
        </p:txBody>
      </p:sp>
    </p:spTree>
    <p:extLst>
      <p:ext uri="{BB962C8B-B14F-4D97-AF65-F5344CB8AC3E}">
        <p14:creationId xmlns:p14="http://schemas.microsoft.com/office/powerpoint/2010/main" val="2751827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28600"/>
            <a:ext cx="211455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28600"/>
            <a:ext cx="61912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0618390-6876-4ECB-B4F2-C06ACAB8C132}" type="datetime1">
              <a:rPr lang="en-US" altLang="en-US" smtClean="0"/>
              <a:t>12/12/2022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6881E39-E6AD-1446-A564-9EFF8AC68B4C}" type="slidenum">
              <a:rPr lang="en-US" altLang="en-US"/>
              <a:pPr/>
              <a:t>‹#›</a:t>
            </a:fld>
            <a:endParaRPr lang="en-US" altLang="en-US"/>
          </a:p>
        </p:txBody>
      </p:sp>
    </p:spTree>
    <p:extLst>
      <p:ext uri="{BB962C8B-B14F-4D97-AF65-F5344CB8AC3E}">
        <p14:creationId xmlns:p14="http://schemas.microsoft.com/office/powerpoint/2010/main" val="180669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00200"/>
            <a:ext cx="4116388" cy="4191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9" y="1600200"/>
            <a:ext cx="4117975" cy="4191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879E1A3-BB2D-4B7B-B2AF-65EBE6D3F449}"/>
              </a:ext>
            </a:extLst>
          </p:cNvPr>
          <p:cNvSpPr>
            <a:spLocks noGrp="1" noChangeArrowheads="1"/>
          </p:cNvSpPr>
          <p:nvPr>
            <p:ph type="dt" sz="half" idx="10"/>
          </p:nvPr>
        </p:nvSpPr>
        <p:spPr>
          <a:ln/>
        </p:spPr>
        <p:txBody>
          <a:bodyPr/>
          <a:lstStyle>
            <a:lvl1pPr>
              <a:defRPr/>
            </a:lvl1pPr>
          </a:lstStyle>
          <a:p>
            <a:pPr>
              <a:defRPr/>
            </a:pPr>
            <a:fld id="{E715EEFD-EA8A-4AD7-A4EF-A59570C060BC}" type="datetime1">
              <a:rPr lang="en-US"/>
              <a:pPr>
                <a:defRPr/>
              </a:pPr>
              <a:t>12/12/2022</a:t>
            </a:fld>
            <a:endParaRPr lang="en-US"/>
          </a:p>
        </p:txBody>
      </p:sp>
      <p:sp>
        <p:nvSpPr>
          <p:cNvPr id="6" name="Rectangle 5">
            <a:extLst>
              <a:ext uri="{FF2B5EF4-FFF2-40B4-BE49-F238E27FC236}">
                <a16:creationId xmlns:a16="http://schemas.microsoft.com/office/drawing/2014/main" id="{07D22E7B-08CD-457D-97A5-DBFCC430C9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CF8EDD5-0DA6-423A-B682-712DA5D37BF5}"/>
              </a:ext>
            </a:extLst>
          </p:cNvPr>
          <p:cNvSpPr>
            <a:spLocks noGrp="1" noChangeArrowheads="1"/>
          </p:cNvSpPr>
          <p:nvPr>
            <p:ph type="sldNum" sz="quarter" idx="12"/>
          </p:nvPr>
        </p:nvSpPr>
        <p:spPr>
          <a:ln/>
        </p:spPr>
        <p:txBody>
          <a:bodyPr/>
          <a:lstStyle>
            <a:lvl1pPr>
              <a:defRPr/>
            </a:lvl1pPr>
          </a:lstStyle>
          <a:p>
            <a:fld id="{6AE85BD0-EE7B-43C1-89F4-0393D492444A}" type="slidenum">
              <a:rPr lang="en-US" altLang="en-US"/>
              <a:pPr/>
              <a:t>‹#›</a:t>
            </a:fld>
            <a:endParaRPr lang="en-US" altLang="en-US"/>
          </a:p>
        </p:txBody>
      </p:sp>
    </p:spTree>
    <p:extLst>
      <p:ext uri="{BB962C8B-B14F-4D97-AF65-F5344CB8AC3E}">
        <p14:creationId xmlns:p14="http://schemas.microsoft.com/office/powerpoint/2010/main" val="5302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383221D-6700-4359-B09F-AC017EA4F0EA}"/>
              </a:ext>
            </a:extLst>
          </p:cNvPr>
          <p:cNvSpPr>
            <a:spLocks noGrp="1" noChangeArrowheads="1"/>
          </p:cNvSpPr>
          <p:nvPr>
            <p:ph type="dt" sz="half" idx="10"/>
          </p:nvPr>
        </p:nvSpPr>
        <p:spPr>
          <a:ln/>
        </p:spPr>
        <p:txBody>
          <a:bodyPr/>
          <a:lstStyle>
            <a:lvl1pPr>
              <a:defRPr/>
            </a:lvl1pPr>
          </a:lstStyle>
          <a:p>
            <a:pPr>
              <a:defRPr/>
            </a:pPr>
            <a:fld id="{7F2A8E48-2D31-4878-8C95-DD3431BC04DF}" type="datetime1">
              <a:rPr lang="en-US"/>
              <a:pPr>
                <a:defRPr/>
              </a:pPr>
              <a:t>12/12/2022</a:t>
            </a:fld>
            <a:endParaRPr lang="en-US"/>
          </a:p>
        </p:txBody>
      </p:sp>
      <p:sp>
        <p:nvSpPr>
          <p:cNvPr id="8" name="Rectangle 5">
            <a:extLst>
              <a:ext uri="{FF2B5EF4-FFF2-40B4-BE49-F238E27FC236}">
                <a16:creationId xmlns:a16="http://schemas.microsoft.com/office/drawing/2014/main" id="{63466E8E-3A10-408B-9E23-5B8CB1E513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155F218-8BE6-44EC-8DC8-4529653FF85A}"/>
              </a:ext>
            </a:extLst>
          </p:cNvPr>
          <p:cNvSpPr>
            <a:spLocks noGrp="1" noChangeArrowheads="1"/>
          </p:cNvSpPr>
          <p:nvPr>
            <p:ph type="sldNum" sz="quarter" idx="12"/>
          </p:nvPr>
        </p:nvSpPr>
        <p:spPr>
          <a:ln/>
        </p:spPr>
        <p:txBody>
          <a:bodyPr/>
          <a:lstStyle>
            <a:lvl1pPr>
              <a:defRPr/>
            </a:lvl1pPr>
          </a:lstStyle>
          <a:p>
            <a:fld id="{8A80575B-4950-4D84-A388-BB4D7D21EEE3}" type="slidenum">
              <a:rPr lang="en-US" altLang="en-US"/>
              <a:pPr/>
              <a:t>‹#›</a:t>
            </a:fld>
            <a:endParaRPr lang="en-US" altLang="en-US"/>
          </a:p>
        </p:txBody>
      </p:sp>
    </p:spTree>
    <p:extLst>
      <p:ext uri="{BB962C8B-B14F-4D97-AF65-F5344CB8AC3E}">
        <p14:creationId xmlns:p14="http://schemas.microsoft.com/office/powerpoint/2010/main" val="387502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7B73251-EED5-44C8-9F22-B764061A32E0}"/>
              </a:ext>
            </a:extLst>
          </p:cNvPr>
          <p:cNvSpPr>
            <a:spLocks noGrp="1" noChangeArrowheads="1"/>
          </p:cNvSpPr>
          <p:nvPr>
            <p:ph type="dt" sz="half" idx="10"/>
          </p:nvPr>
        </p:nvSpPr>
        <p:spPr>
          <a:ln/>
        </p:spPr>
        <p:txBody>
          <a:bodyPr/>
          <a:lstStyle>
            <a:lvl1pPr>
              <a:defRPr/>
            </a:lvl1pPr>
          </a:lstStyle>
          <a:p>
            <a:pPr>
              <a:defRPr/>
            </a:pPr>
            <a:fld id="{40026C9E-7A88-4850-B5DE-30244DF14816}" type="datetime1">
              <a:rPr lang="en-US"/>
              <a:pPr>
                <a:defRPr/>
              </a:pPr>
              <a:t>12/12/2022</a:t>
            </a:fld>
            <a:endParaRPr lang="en-US"/>
          </a:p>
        </p:txBody>
      </p:sp>
      <p:sp>
        <p:nvSpPr>
          <p:cNvPr id="4" name="Rectangle 5">
            <a:extLst>
              <a:ext uri="{FF2B5EF4-FFF2-40B4-BE49-F238E27FC236}">
                <a16:creationId xmlns:a16="http://schemas.microsoft.com/office/drawing/2014/main" id="{9C20BB04-F5AB-408A-B38B-6EE5E6F2DB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DD6CF3D-F8D9-46AD-BBAD-88D8901C949E}"/>
              </a:ext>
            </a:extLst>
          </p:cNvPr>
          <p:cNvSpPr>
            <a:spLocks noGrp="1" noChangeArrowheads="1"/>
          </p:cNvSpPr>
          <p:nvPr>
            <p:ph type="sldNum" sz="quarter" idx="12"/>
          </p:nvPr>
        </p:nvSpPr>
        <p:spPr>
          <a:ln/>
        </p:spPr>
        <p:txBody>
          <a:bodyPr/>
          <a:lstStyle>
            <a:lvl1pPr>
              <a:defRPr/>
            </a:lvl1pPr>
          </a:lstStyle>
          <a:p>
            <a:fld id="{51F48A49-19B2-4F31-AD6E-D8FA5A7B4E35}" type="slidenum">
              <a:rPr lang="en-US" altLang="en-US"/>
              <a:pPr/>
              <a:t>‹#›</a:t>
            </a:fld>
            <a:endParaRPr lang="en-US" altLang="en-US"/>
          </a:p>
        </p:txBody>
      </p:sp>
    </p:spTree>
    <p:extLst>
      <p:ext uri="{BB962C8B-B14F-4D97-AF65-F5344CB8AC3E}">
        <p14:creationId xmlns:p14="http://schemas.microsoft.com/office/powerpoint/2010/main" val="119452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3593F3-8357-4575-A23E-275EDEDE1423}"/>
              </a:ext>
            </a:extLst>
          </p:cNvPr>
          <p:cNvSpPr>
            <a:spLocks noGrp="1" noChangeArrowheads="1"/>
          </p:cNvSpPr>
          <p:nvPr>
            <p:ph type="dt" sz="half" idx="10"/>
          </p:nvPr>
        </p:nvSpPr>
        <p:spPr>
          <a:ln/>
        </p:spPr>
        <p:txBody>
          <a:bodyPr/>
          <a:lstStyle>
            <a:lvl1pPr>
              <a:defRPr/>
            </a:lvl1pPr>
          </a:lstStyle>
          <a:p>
            <a:pPr>
              <a:defRPr/>
            </a:pPr>
            <a:fld id="{9FC3514F-0C16-43D0-9D9D-392EA26E798B}" type="datetime1">
              <a:rPr lang="en-US"/>
              <a:pPr>
                <a:defRPr/>
              </a:pPr>
              <a:t>12/12/2022</a:t>
            </a:fld>
            <a:endParaRPr lang="en-US"/>
          </a:p>
        </p:txBody>
      </p:sp>
      <p:sp>
        <p:nvSpPr>
          <p:cNvPr id="3" name="Rectangle 5">
            <a:extLst>
              <a:ext uri="{FF2B5EF4-FFF2-40B4-BE49-F238E27FC236}">
                <a16:creationId xmlns:a16="http://schemas.microsoft.com/office/drawing/2014/main" id="{E0407C6A-22CB-437C-ACFA-B62D371F03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E1F76AF-BB5F-4450-8C85-BCCC9D64C42C}"/>
              </a:ext>
            </a:extLst>
          </p:cNvPr>
          <p:cNvSpPr>
            <a:spLocks noGrp="1" noChangeArrowheads="1"/>
          </p:cNvSpPr>
          <p:nvPr>
            <p:ph type="sldNum" sz="quarter" idx="12"/>
          </p:nvPr>
        </p:nvSpPr>
        <p:spPr>
          <a:ln/>
        </p:spPr>
        <p:txBody>
          <a:bodyPr/>
          <a:lstStyle>
            <a:lvl1pPr>
              <a:defRPr/>
            </a:lvl1pPr>
          </a:lstStyle>
          <a:p>
            <a:fld id="{4C155BFA-D8E6-471A-AC41-C98E6836A1B2}" type="slidenum">
              <a:rPr lang="en-US" altLang="en-US"/>
              <a:pPr/>
              <a:t>‹#›</a:t>
            </a:fld>
            <a:endParaRPr lang="en-US" altLang="en-US"/>
          </a:p>
        </p:txBody>
      </p:sp>
    </p:spTree>
    <p:extLst>
      <p:ext uri="{BB962C8B-B14F-4D97-AF65-F5344CB8AC3E}">
        <p14:creationId xmlns:p14="http://schemas.microsoft.com/office/powerpoint/2010/main" val="222164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5962F024-E2E6-4E80-BBFF-CB3C25C86924}"/>
              </a:ext>
            </a:extLst>
          </p:cNvPr>
          <p:cNvSpPr>
            <a:spLocks noGrp="1" noChangeArrowheads="1"/>
          </p:cNvSpPr>
          <p:nvPr>
            <p:ph type="dt" sz="half" idx="10"/>
          </p:nvPr>
        </p:nvSpPr>
        <p:spPr>
          <a:ln/>
        </p:spPr>
        <p:txBody>
          <a:bodyPr/>
          <a:lstStyle>
            <a:lvl1pPr>
              <a:defRPr/>
            </a:lvl1pPr>
          </a:lstStyle>
          <a:p>
            <a:pPr>
              <a:defRPr/>
            </a:pPr>
            <a:fld id="{41E937FA-C131-4434-974D-5F891C425D90}" type="datetime1">
              <a:rPr lang="en-US"/>
              <a:pPr>
                <a:defRPr/>
              </a:pPr>
              <a:t>12/12/2022</a:t>
            </a:fld>
            <a:endParaRPr lang="en-US"/>
          </a:p>
        </p:txBody>
      </p:sp>
      <p:sp>
        <p:nvSpPr>
          <p:cNvPr id="6" name="Rectangle 5">
            <a:extLst>
              <a:ext uri="{FF2B5EF4-FFF2-40B4-BE49-F238E27FC236}">
                <a16:creationId xmlns:a16="http://schemas.microsoft.com/office/drawing/2014/main" id="{EED30353-497C-43D9-AE9F-A3C910445E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2C8A2A-68F9-4391-BCC8-74517D84F76A}"/>
              </a:ext>
            </a:extLst>
          </p:cNvPr>
          <p:cNvSpPr>
            <a:spLocks noGrp="1" noChangeArrowheads="1"/>
          </p:cNvSpPr>
          <p:nvPr>
            <p:ph type="sldNum" sz="quarter" idx="12"/>
          </p:nvPr>
        </p:nvSpPr>
        <p:spPr>
          <a:ln/>
        </p:spPr>
        <p:txBody>
          <a:bodyPr/>
          <a:lstStyle>
            <a:lvl1pPr>
              <a:defRPr/>
            </a:lvl1pPr>
          </a:lstStyle>
          <a:p>
            <a:fld id="{57D8187A-7EFC-4968-9BC6-DE322323CE2D}" type="slidenum">
              <a:rPr lang="en-US" altLang="en-US"/>
              <a:pPr/>
              <a:t>‹#›</a:t>
            </a:fld>
            <a:endParaRPr lang="en-US" altLang="en-US"/>
          </a:p>
        </p:txBody>
      </p:sp>
    </p:spTree>
    <p:extLst>
      <p:ext uri="{BB962C8B-B14F-4D97-AF65-F5344CB8AC3E}">
        <p14:creationId xmlns:p14="http://schemas.microsoft.com/office/powerpoint/2010/main" val="208057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3FB4804E-5CED-4D56-9000-7C41AE24A538}"/>
              </a:ext>
            </a:extLst>
          </p:cNvPr>
          <p:cNvSpPr>
            <a:spLocks noGrp="1" noChangeArrowheads="1"/>
          </p:cNvSpPr>
          <p:nvPr>
            <p:ph type="dt" sz="half" idx="10"/>
          </p:nvPr>
        </p:nvSpPr>
        <p:spPr>
          <a:ln/>
        </p:spPr>
        <p:txBody>
          <a:bodyPr/>
          <a:lstStyle>
            <a:lvl1pPr>
              <a:defRPr/>
            </a:lvl1pPr>
          </a:lstStyle>
          <a:p>
            <a:pPr>
              <a:defRPr/>
            </a:pPr>
            <a:fld id="{EC8B8AC4-0777-4008-BA24-9E9C3989CC61}" type="datetime1">
              <a:rPr lang="en-US"/>
              <a:pPr>
                <a:defRPr/>
              </a:pPr>
              <a:t>12/12/2022</a:t>
            </a:fld>
            <a:endParaRPr lang="en-US"/>
          </a:p>
        </p:txBody>
      </p:sp>
      <p:sp>
        <p:nvSpPr>
          <p:cNvPr id="6" name="Rectangle 5">
            <a:extLst>
              <a:ext uri="{FF2B5EF4-FFF2-40B4-BE49-F238E27FC236}">
                <a16:creationId xmlns:a16="http://schemas.microsoft.com/office/drawing/2014/main" id="{CAEA495B-2B3F-466D-822E-175E4A2913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DFB1EC-EE5A-472F-8043-270446CDC43F}"/>
              </a:ext>
            </a:extLst>
          </p:cNvPr>
          <p:cNvSpPr>
            <a:spLocks noGrp="1" noChangeArrowheads="1"/>
          </p:cNvSpPr>
          <p:nvPr>
            <p:ph type="sldNum" sz="quarter" idx="12"/>
          </p:nvPr>
        </p:nvSpPr>
        <p:spPr>
          <a:ln/>
        </p:spPr>
        <p:txBody>
          <a:bodyPr/>
          <a:lstStyle>
            <a:lvl1pPr>
              <a:defRPr/>
            </a:lvl1pPr>
          </a:lstStyle>
          <a:p>
            <a:fld id="{2397E1E7-397A-4FBD-9520-F2A4FF58C9D2}" type="slidenum">
              <a:rPr lang="en-US" altLang="en-US"/>
              <a:pPr/>
              <a:t>‹#›</a:t>
            </a:fld>
            <a:endParaRPr lang="en-US" altLang="en-US"/>
          </a:p>
        </p:txBody>
      </p:sp>
    </p:spTree>
    <p:extLst>
      <p:ext uri="{BB962C8B-B14F-4D97-AF65-F5344CB8AC3E}">
        <p14:creationId xmlns:p14="http://schemas.microsoft.com/office/powerpoint/2010/main" val="56316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DA0C5312-2CE8-4442-8D09-9B562A5D9593}"/>
              </a:ext>
            </a:extLst>
          </p:cNvPr>
          <p:cNvSpPr>
            <a:spLocks noGrp="1" noChangeArrowheads="1"/>
          </p:cNvSpPr>
          <p:nvPr>
            <p:ph type="body" idx="1"/>
          </p:nvPr>
        </p:nvSpPr>
        <p:spPr bwMode="auto">
          <a:xfrm>
            <a:off x="381001" y="1600200"/>
            <a:ext cx="83867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Click to edit Master text styles</a:t>
            </a:r>
          </a:p>
          <a:p>
            <a:pPr lvl="1"/>
            <a:endParaRPr lang="en-US" altLang="en-US"/>
          </a:p>
          <a:p>
            <a:pPr lvl="1"/>
            <a:endParaRPr lang="en-US" altLang="en-US"/>
          </a:p>
          <a:p>
            <a:pPr lvl="1"/>
            <a:endParaRPr lang="en-US" altLang="en-US"/>
          </a:p>
        </p:txBody>
      </p:sp>
      <p:sp>
        <p:nvSpPr>
          <p:cNvPr id="1028" name="Rectangle 4">
            <a:extLst>
              <a:ext uri="{FF2B5EF4-FFF2-40B4-BE49-F238E27FC236}">
                <a16:creationId xmlns:a16="http://schemas.microsoft.com/office/drawing/2014/main" id="{C7F876CE-9E10-45C9-B506-CE35E3ACD392}"/>
              </a:ext>
            </a:extLst>
          </p:cNvPr>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50" smtClean="0">
                <a:solidFill>
                  <a:srgbClr val="000000"/>
                </a:solidFill>
                <a:latin typeface="Verdana" pitchFamily="34" charset="0"/>
              </a:defRPr>
            </a:lvl1pPr>
          </a:lstStyle>
          <a:p>
            <a:pPr>
              <a:defRPr/>
            </a:pPr>
            <a:fld id="{46DD59CA-FFA8-4953-BC6C-2A839B391D5B}" type="datetime1">
              <a:rPr lang="en-US"/>
              <a:pPr>
                <a:defRPr/>
              </a:pPr>
              <a:t>12/12/2022</a:t>
            </a:fld>
            <a:endParaRPr lang="en-US"/>
          </a:p>
        </p:txBody>
      </p:sp>
      <p:sp>
        <p:nvSpPr>
          <p:cNvPr id="1029" name="Rectangle 5">
            <a:extLst>
              <a:ext uri="{FF2B5EF4-FFF2-40B4-BE49-F238E27FC236}">
                <a16:creationId xmlns:a16="http://schemas.microsoft.com/office/drawing/2014/main" id="{47F6A1C9-049D-4A7D-B3F1-F23B484432F9}"/>
              </a:ext>
            </a:extLst>
          </p:cNvPr>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50" smtClean="0">
                <a:solidFill>
                  <a:srgbClr val="000000"/>
                </a:solidFill>
                <a:latin typeface="Verdana" pitchFamily="34" charset="0"/>
              </a:defRPr>
            </a:lvl1pPr>
          </a:lstStyle>
          <a:p>
            <a:pPr>
              <a:defRPr/>
            </a:pPr>
            <a:endParaRPr lang="en-US"/>
          </a:p>
        </p:txBody>
      </p:sp>
      <p:sp>
        <p:nvSpPr>
          <p:cNvPr id="1030" name="Rectangle 6">
            <a:extLst>
              <a:ext uri="{FF2B5EF4-FFF2-40B4-BE49-F238E27FC236}">
                <a16:creationId xmlns:a16="http://schemas.microsoft.com/office/drawing/2014/main" id="{84C632E4-245F-449F-AC77-3B6555CCADF3}"/>
              </a:ext>
            </a:extLst>
          </p:cNvPr>
          <p:cNvSpPr>
            <a:spLocks noGrp="1" noChangeArrowheads="1"/>
          </p:cNvSpPr>
          <p:nvPr>
            <p:ph type="sldNum" sz="quarter" idx="4"/>
          </p:nvPr>
        </p:nvSpPr>
        <p:spPr bwMode="auto">
          <a:xfrm>
            <a:off x="6589714"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000000"/>
                </a:solidFill>
                <a:latin typeface="Calibri" panose="020F0502020204030204" pitchFamily="34" charset="0"/>
              </a:defRPr>
            </a:lvl1pPr>
          </a:lstStyle>
          <a:p>
            <a:fld id="{868D684B-E15A-416B-958F-F7A097A9E0EC}" type="slidenum">
              <a:rPr lang="en-US" altLang="en-US"/>
              <a:pPr/>
              <a:t>‹#›</a:t>
            </a:fld>
            <a:endParaRPr lang="en-US" altLang="en-US"/>
          </a:p>
        </p:txBody>
      </p:sp>
      <p:sp>
        <p:nvSpPr>
          <p:cNvPr id="2" name="Rectangle 2">
            <a:extLst>
              <a:ext uri="{FF2B5EF4-FFF2-40B4-BE49-F238E27FC236}">
                <a16:creationId xmlns:a16="http://schemas.microsoft.com/office/drawing/2014/main" id="{CFE4E020-A711-4C85-A03D-C3D4924BEDDF}"/>
              </a:ext>
            </a:extLst>
          </p:cNvPr>
          <p:cNvSpPr>
            <a:spLocks noGrp="1" noChangeArrowheads="1"/>
          </p:cNvSpPr>
          <p:nvPr>
            <p:ph type="title"/>
          </p:nvPr>
        </p:nvSpPr>
        <p:spPr bwMode="auto">
          <a:xfrm>
            <a:off x="2057400" y="228600"/>
            <a:ext cx="678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Text Box 226">
            <a:extLst>
              <a:ext uri="{FF2B5EF4-FFF2-40B4-BE49-F238E27FC236}">
                <a16:creationId xmlns:a16="http://schemas.microsoft.com/office/drawing/2014/main" id="{C687D50C-3123-487C-B396-548B913D971B}"/>
              </a:ext>
            </a:extLst>
          </p:cNvPr>
          <p:cNvSpPr txBox="1">
            <a:spLocks noChangeArrowheads="1"/>
          </p:cNvSpPr>
          <p:nvPr userDrawn="1"/>
        </p:nvSpPr>
        <p:spPr bwMode="auto">
          <a:xfrm>
            <a:off x="228600" y="381000"/>
            <a:ext cx="236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algn="r" eaLnBrk="0" fontAlgn="base" hangingPunct="0">
              <a:spcBef>
                <a:spcPct val="0"/>
              </a:spcBef>
              <a:spcAft>
                <a:spcPct val="0"/>
              </a:spcAft>
              <a:defRPr sz="2400">
                <a:solidFill>
                  <a:schemeClr val="tx1"/>
                </a:solidFill>
                <a:latin typeface="Palatino" pitchFamily="18" charset="0"/>
              </a:defRPr>
            </a:lvl6pPr>
            <a:lvl7pPr marL="2971800" indent="-228600" algn="r" eaLnBrk="0" fontAlgn="base" hangingPunct="0">
              <a:spcBef>
                <a:spcPct val="0"/>
              </a:spcBef>
              <a:spcAft>
                <a:spcPct val="0"/>
              </a:spcAft>
              <a:defRPr sz="2400">
                <a:solidFill>
                  <a:schemeClr val="tx1"/>
                </a:solidFill>
                <a:latin typeface="Palatino" pitchFamily="18" charset="0"/>
              </a:defRPr>
            </a:lvl7pPr>
            <a:lvl8pPr marL="3429000" indent="-228600" algn="r" eaLnBrk="0" fontAlgn="base" hangingPunct="0">
              <a:spcBef>
                <a:spcPct val="0"/>
              </a:spcBef>
              <a:spcAft>
                <a:spcPct val="0"/>
              </a:spcAft>
              <a:defRPr sz="2400">
                <a:solidFill>
                  <a:schemeClr val="tx1"/>
                </a:solidFill>
                <a:latin typeface="Palatino" pitchFamily="18" charset="0"/>
              </a:defRPr>
            </a:lvl8pPr>
            <a:lvl9pPr marL="3886200" indent="-228600" algn="r" eaLnBrk="0" fontAlgn="base" hangingPunct="0">
              <a:spcBef>
                <a:spcPct val="0"/>
              </a:spcBef>
              <a:spcAft>
                <a:spcPct val="0"/>
              </a:spcAft>
              <a:defRPr sz="2400">
                <a:solidFill>
                  <a:schemeClr val="tx1"/>
                </a:solidFill>
                <a:latin typeface="Palatino" pitchFamily="18" charset="0"/>
              </a:defRPr>
            </a:lvl9pPr>
          </a:lstStyle>
          <a:p>
            <a:pPr algn="l" eaLnBrk="1" hangingPunct="1">
              <a:spcBef>
                <a:spcPct val="50000"/>
              </a:spcBef>
            </a:pPr>
            <a:endParaRPr lang="en-US" altLang="en-US" sz="1800">
              <a:latin typeface="Times New Roman" panose="02020603050405020304" pitchFamily="18" charset="0"/>
            </a:endParaRPr>
          </a:p>
        </p:txBody>
      </p:sp>
      <p:sp>
        <p:nvSpPr>
          <p:cNvPr id="1032" name="Rectangle 228">
            <a:extLst>
              <a:ext uri="{FF2B5EF4-FFF2-40B4-BE49-F238E27FC236}">
                <a16:creationId xmlns:a16="http://schemas.microsoft.com/office/drawing/2014/main" id="{402B05F4-0ABB-47BB-A1E1-08623F4622CA}"/>
              </a:ext>
            </a:extLst>
          </p:cNvPr>
          <p:cNvSpPr>
            <a:spLocks noChangeArrowheads="1"/>
          </p:cNvSpPr>
          <p:nvPr userDrawn="1"/>
        </p:nvSpPr>
        <p:spPr bwMode="auto">
          <a:xfrm>
            <a:off x="4033838" y="2719389"/>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algn="r" eaLnBrk="0" fontAlgn="base" hangingPunct="0">
              <a:spcBef>
                <a:spcPct val="0"/>
              </a:spcBef>
              <a:spcAft>
                <a:spcPct val="0"/>
              </a:spcAft>
              <a:defRPr sz="2400">
                <a:solidFill>
                  <a:schemeClr val="tx1"/>
                </a:solidFill>
                <a:latin typeface="Palatino" pitchFamily="18" charset="0"/>
              </a:defRPr>
            </a:lvl6pPr>
            <a:lvl7pPr marL="2971800" indent="-228600" algn="r" eaLnBrk="0" fontAlgn="base" hangingPunct="0">
              <a:spcBef>
                <a:spcPct val="0"/>
              </a:spcBef>
              <a:spcAft>
                <a:spcPct val="0"/>
              </a:spcAft>
              <a:defRPr sz="2400">
                <a:solidFill>
                  <a:schemeClr val="tx1"/>
                </a:solidFill>
                <a:latin typeface="Palatino" pitchFamily="18" charset="0"/>
              </a:defRPr>
            </a:lvl7pPr>
            <a:lvl8pPr marL="3429000" indent="-228600" algn="r" eaLnBrk="0" fontAlgn="base" hangingPunct="0">
              <a:spcBef>
                <a:spcPct val="0"/>
              </a:spcBef>
              <a:spcAft>
                <a:spcPct val="0"/>
              </a:spcAft>
              <a:defRPr sz="2400">
                <a:solidFill>
                  <a:schemeClr val="tx1"/>
                </a:solidFill>
                <a:latin typeface="Palatino" pitchFamily="18" charset="0"/>
              </a:defRPr>
            </a:lvl8pPr>
            <a:lvl9pPr marL="3886200" indent="-228600" algn="r" eaLnBrk="0" fontAlgn="base" hangingPunct="0">
              <a:spcBef>
                <a:spcPct val="0"/>
              </a:spcBef>
              <a:spcAft>
                <a:spcPct val="0"/>
              </a:spcAft>
              <a:defRPr sz="2400">
                <a:solidFill>
                  <a:schemeClr val="tx1"/>
                </a:solidFill>
                <a:latin typeface="Palatino" pitchFamily="18" charset="0"/>
              </a:defRPr>
            </a:lvl9pPr>
          </a:lstStyle>
          <a:p>
            <a:pPr eaLnBrk="1" hangingPunct="1"/>
            <a:endParaRPr lang="en-US" altLang="en-US" sz="1800">
              <a:latin typeface="Times New Roman" panose="02020603050405020304" pitchFamily="18" charset="0"/>
            </a:endParaRPr>
          </a:p>
        </p:txBody>
      </p:sp>
      <p:sp>
        <p:nvSpPr>
          <p:cNvPr id="1033" name="Line 233">
            <a:extLst>
              <a:ext uri="{FF2B5EF4-FFF2-40B4-BE49-F238E27FC236}">
                <a16:creationId xmlns:a16="http://schemas.microsoft.com/office/drawing/2014/main" id="{B97A1C7A-C745-4C00-9BF0-0E66CAE57507}"/>
              </a:ext>
            </a:extLst>
          </p:cNvPr>
          <p:cNvSpPr>
            <a:spLocks noChangeShapeType="1"/>
          </p:cNvSpPr>
          <p:nvPr userDrawn="1"/>
        </p:nvSpPr>
        <p:spPr bwMode="auto">
          <a:xfrm>
            <a:off x="457200" y="1143000"/>
            <a:ext cx="8229600" cy="0"/>
          </a:xfrm>
          <a:prstGeom prst="line">
            <a:avLst/>
          </a:prstGeom>
          <a:noFill/>
          <a:ln w="57150">
            <a:solidFill>
              <a:srgbClr val="007DC3"/>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pic>
        <p:nvPicPr>
          <p:cNvPr id="1034" name="Picture 20" descr="SFWPS-Logo-Vert-4c">
            <a:extLst>
              <a:ext uri="{FF2B5EF4-FFF2-40B4-BE49-F238E27FC236}">
                <a16:creationId xmlns:a16="http://schemas.microsoft.com/office/drawing/2014/main" id="{139668D6-DDCB-4D2E-BA62-C4EE36D0796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1" y="273052"/>
            <a:ext cx="13620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07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85000"/>
        </a:lnSpc>
        <a:spcBef>
          <a:spcPct val="0"/>
        </a:spcBef>
        <a:spcAft>
          <a:spcPct val="0"/>
        </a:spcAft>
        <a:defRPr sz="2100" b="1">
          <a:solidFill>
            <a:srgbClr val="000000"/>
          </a:solidFill>
          <a:latin typeface="+mj-lt"/>
          <a:ea typeface="+mj-ea"/>
          <a:cs typeface="+mj-cs"/>
        </a:defRPr>
      </a:lvl1pPr>
      <a:lvl2pPr algn="l" rtl="0" eaLnBrk="0" fontAlgn="base" hangingPunct="0">
        <a:lnSpc>
          <a:spcPct val="85000"/>
        </a:lnSpc>
        <a:spcBef>
          <a:spcPct val="0"/>
        </a:spcBef>
        <a:spcAft>
          <a:spcPct val="0"/>
        </a:spcAft>
        <a:defRPr sz="2100" b="1">
          <a:solidFill>
            <a:srgbClr val="000000"/>
          </a:solidFill>
          <a:latin typeface="Arial MT" pitchFamily="50" charset="0"/>
        </a:defRPr>
      </a:lvl2pPr>
      <a:lvl3pPr algn="l" rtl="0" eaLnBrk="0" fontAlgn="base" hangingPunct="0">
        <a:lnSpc>
          <a:spcPct val="85000"/>
        </a:lnSpc>
        <a:spcBef>
          <a:spcPct val="0"/>
        </a:spcBef>
        <a:spcAft>
          <a:spcPct val="0"/>
        </a:spcAft>
        <a:defRPr sz="2100" b="1">
          <a:solidFill>
            <a:srgbClr val="000000"/>
          </a:solidFill>
          <a:latin typeface="Arial MT" pitchFamily="50" charset="0"/>
        </a:defRPr>
      </a:lvl3pPr>
      <a:lvl4pPr algn="l" rtl="0" eaLnBrk="0" fontAlgn="base" hangingPunct="0">
        <a:lnSpc>
          <a:spcPct val="85000"/>
        </a:lnSpc>
        <a:spcBef>
          <a:spcPct val="0"/>
        </a:spcBef>
        <a:spcAft>
          <a:spcPct val="0"/>
        </a:spcAft>
        <a:defRPr sz="2100" b="1">
          <a:solidFill>
            <a:srgbClr val="000000"/>
          </a:solidFill>
          <a:latin typeface="Arial MT" pitchFamily="50" charset="0"/>
        </a:defRPr>
      </a:lvl4pPr>
      <a:lvl5pPr algn="l" rtl="0" eaLnBrk="0" fontAlgn="base" hangingPunct="0">
        <a:lnSpc>
          <a:spcPct val="85000"/>
        </a:lnSpc>
        <a:spcBef>
          <a:spcPct val="0"/>
        </a:spcBef>
        <a:spcAft>
          <a:spcPct val="0"/>
        </a:spcAft>
        <a:defRPr sz="2100" b="1">
          <a:solidFill>
            <a:srgbClr val="000000"/>
          </a:solidFill>
          <a:latin typeface="Arial MT" pitchFamily="50" charset="0"/>
        </a:defRPr>
      </a:lvl5pPr>
      <a:lvl6pPr marL="342900" algn="l" rtl="0" fontAlgn="base">
        <a:lnSpc>
          <a:spcPct val="85000"/>
        </a:lnSpc>
        <a:spcBef>
          <a:spcPct val="0"/>
        </a:spcBef>
        <a:spcAft>
          <a:spcPct val="0"/>
        </a:spcAft>
        <a:defRPr sz="2100" b="1">
          <a:solidFill>
            <a:srgbClr val="000000"/>
          </a:solidFill>
          <a:latin typeface="Arial MT" pitchFamily="50" charset="0"/>
        </a:defRPr>
      </a:lvl6pPr>
      <a:lvl7pPr marL="685800" algn="l" rtl="0" fontAlgn="base">
        <a:lnSpc>
          <a:spcPct val="85000"/>
        </a:lnSpc>
        <a:spcBef>
          <a:spcPct val="0"/>
        </a:spcBef>
        <a:spcAft>
          <a:spcPct val="0"/>
        </a:spcAft>
        <a:defRPr sz="2100" b="1">
          <a:solidFill>
            <a:srgbClr val="000000"/>
          </a:solidFill>
          <a:latin typeface="Arial MT" pitchFamily="50" charset="0"/>
        </a:defRPr>
      </a:lvl7pPr>
      <a:lvl8pPr marL="1028700" algn="l" rtl="0" fontAlgn="base">
        <a:lnSpc>
          <a:spcPct val="85000"/>
        </a:lnSpc>
        <a:spcBef>
          <a:spcPct val="0"/>
        </a:spcBef>
        <a:spcAft>
          <a:spcPct val="0"/>
        </a:spcAft>
        <a:defRPr sz="2100" b="1">
          <a:solidFill>
            <a:srgbClr val="000000"/>
          </a:solidFill>
          <a:latin typeface="Arial MT" pitchFamily="50" charset="0"/>
        </a:defRPr>
      </a:lvl8pPr>
      <a:lvl9pPr marL="1371600" algn="l" rtl="0" fontAlgn="base">
        <a:lnSpc>
          <a:spcPct val="85000"/>
        </a:lnSpc>
        <a:spcBef>
          <a:spcPct val="0"/>
        </a:spcBef>
        <a:spcAft>
          <a:spcPct val="0"/>
        </a:spcAft>
        <a:defRPr sz="2100" b="1">
          <a:solidFill>
            <a:srgbClr val="000000"/>
          </a:solidFill>
          <a:latin typeface="Arial MT" pitchFamily="50" charset="0"/>
        </a:defRPr>
      </a:lvl9pPr>
    </p:titleStyle>
    <p:bodyStyle>
      <a:lvl1pPr marL="257175" indent="-257175" algn="l" rtl="0" eaLnBrk="0" fontAlgn="base" hangingPunct="0">
        <a:spcBef>
          <a:spcPct val="20000"/>
        </a:spcBef>
        <a:spcAft>
          <a:spcPct val="0"/>
        </a:spcAft>
        <a:buClr>
          <a:srgbClr val="000000"/>
        </a:buClr>
        <a:buChar char="•"/>
        <a:defRPr sz="2100">
          <a:solidFill>
            <a:srgbClr val="000000"/>
          </a:solidFill>
          <a:latin typeface="+mn-lt"/>
          <a:ea typeface="+mn-ea"/>
          <a:cs typeface="+mn-cs"/>
        </a:defRPr>
      </a:lvl1pPr>
      <a:lvl2pPr marL="557213" indent="-214313" algn="l" rtl="0" eaLnBrk="0" fontAlgn="base" hangingPunct="0">
        <a:spcBef>
          <a:spcPct val="20000"/>
        </a:spcBef>
        <a:spcAft>
          <a:spcPct val="0"/>
        </a:spcAft>
        <a:buClr>
          <a:srgbClr val="000000"/>
        </a:buClr>
        <a:buChar char="•"/>
        <a:defRPr sz="1500">
          <a:solidFill>
            <a:srgbClr val="000000"/>
          </a:solidFill>
          <a:latin typeface="+mn-lt"/>
        </a:defRPr>
      </a:lvl2pPr>
      <a:lvl3pPr marL="814388" indent="-171450" algn="l" rtl="0" eaLnBrk="0" fontAlgn="base" hangingPunct="0">
        <a:spcBef>
          <a:spcPct val="20000"/>
        </a:spcBef>
        <a:spcAft>
          <a:spcPct val="0"/>
        </a:spcAft>
        <a:buClr>
          <a:schemeClr val="accent2"/>
        </a:buClr>
        <a:buSzPct val="65000"/>
        <a:buFont typeface="Wingdings" panose="05000000000000000000" pitchFamily="2" charset="2"/>
        <a:buChar char="l"/>
        <a:defRPr sz="1800">
          <a:solidFill>
            <a:schemeClr val="tx1"/>
          </a:solidFill>
          <a:latin typeface="Calibri" pitchFamily="34" charset="0"/>
        </a:defRPr>
      </a:lvl3pPr>
      <a:lvl4pPr marL="1071563" indent="-171450" algn="l" rtl="0" eaLnBrk="0" fontAlgn="base" hangingPunct="0">
        <a:spcBef>
          <a:spcPct val="20000"/>
        </a:spcBef>
        <a:spcAft>
          <a:spcPct val="0"/>
        </a:spcAft>
        <a:buClr>
          <a:schemeClr val="accent2"/>
        </a:buClr>
        <a:buSzPct val="85000"/>
        <a:buFont typeface="Wingdings" panose="05000000000000000000" pitchFamily="2" charset="2"/>
        <a:buChar char="w"/>
        <a:defRPr sz="1500">
          <a:solidFill>
            <a:schemeClr val="tx1"/>
          </a:solidFill>
          <a:latin typeface="Calibri" pitchFamily="34" charset="0"/>
        </a:defRPr>
      </a:lvl4pPr>
      <a:lvl5pPr marL="1328738" indent="-171450" algn="l" rtl="0" eaLnBrk="0" fontAlgn="base" hangingPunct="0">
        <a:spcBef>
          <a:spcPct val="20000"/>
        </a:spcBef>
        <a:spcAft>
          <a:spcPct val="0"/>
        </a:spcAft>
        <a:buClr>
          <a:schemeClr val="accent2"/>
        </a:buClr>
        <a:buSzPct val="80000"/>
        <a:buFont typeface="Wingdings" panose="05000000000000000000" pitchFamily="2" charset="2"/>
        <a:buChar char="§"/>
        <a:defRPr sz="1500">
          <a:solidFill>
            <a:schemeClr val="tx1"/>
          </a:solidFill>
          <a:latin typeface="Calibri" pitchFamily="34" charset="0"/>
        </a:defRPr>
      </a:lvl5pPr>
      <a:lvl6pPr marL="1671638" indent="-171450" algn="l" rtl="0" fontAlgn="base">
        <a:spcBef>
          <a:spcPct val="20000"/>
        </a:spcBef>
        <a:spcAft>
          <a:spcPct val="0"/>
        </a:spcAft>
        <a:buClr>
          <a:schemeClr val="accent2"/>
        </a:buClr>
        <a:buSzPct val="80000"/>
        <a:buFont typeface="Wingdings" pitchFamily="2" charset="2"/>
        <a:buChar char="§"/>
        <a:defRPr sz="1500">
          <a:solidFill>
            <a:schemeClr val="tx1"/>
          </a:solidFill>
          <a:latin typeface="Calibri" pitchFamily="34" charset="0"/>
        </a:defRPr>
      </a:lvl6pPr>
      <a:lvl7pPr marL="2014538" indent="-171450" algn="l" rtl="0" fontAlgn="base">
        <a:spcBef>
          <a:spcPct val="20000"/>
        </a:spcBef>
        <a:spcAft>
          <a:spcPct val="0"/>
        </a:spcAft>
        <a:buClr>
          <a:schemeClr val="accent2"/>
        </a:buClr>
        <a:buSzPct val="80000"/>
        <a:buFont typeface="Wingdings" pitchFamily="2" charset="2"/>
        <a:buChar char="§"/>
        <a:defRPr sz="1500">
          <a:solidFill>
            <a:schemeClr val="tx1"/>
          </a:solidFill>
          <a:latin typeface="Calibri" pitchFamily="34" charset="0"/>
        </a:defRPr>
      </a:lvl7pPr>
      <a:lvl8pPr marL="2357438" indent="-171450" algn="l" rtl="0" fontAlgn="base">
        <a:spcBef>
          <a:spcPct val="20000"/>
        </a:spcBef>
        <a:spcAft>
          <a:spcPct val="0"/>
        </a:spcAft>
        <a:buClr>
          <a:schemeClr val="accent2"/>
        </a:buClr>
        <a:buSzPct val="80000"/>
        <a:buFont typeface="Wingdings" pitchFamily="2" charset="2"/>
        <a:buChar char="§"/>
        <a:defRPr sz="1500">
          <a:solidFill>
            <a:schemeClr val="tx1"/>
          </a:solidFill>
          <a:latin typeface="Calibri" pitchFamily="34" charset="0"/>
        </a:defRPr>
      </a:lvl8pPr>
      <a:lvl9pPr marL="2700338" indent="-171450" algn="l" rtl="0" fontAlgn="base">
        <a:spcBef>
          <a:spcPct val="20000"/>
        </a:spcBef>
        <a:spcAft>
          <a:spcPct val="0"/>
        </a:spcAft>
        <a:buClr>
          <a:schemeClr val="accent2"/>
        </a:buClr>
        <a:buSzPct val="80000"/>
        <a:buFont typeface="Wingdings" pitchFamily="2" charset="2"/>
        <a:buChar char="§"/>
        <a:defRPr sz="1500">
          <a:solidFill>
            <a:schemeClr val="tx1"/>
          </a:solidFill>
          <a:latin typeface="Calibri"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DA0C5312-2CE8-4442-8D09-9B562A5D9593}"/>
              </a:ext>
            </a:extLst>
          </p:cNvPr>
          <p:cNvSpPr>
            <a:spLocks noGrp="1" noChangeArrowheads="1"/>
          </p:cNvSpPr>
          <p:nvPr>
            <p:ph type="body" idx="1"/>
          </p:nvPr>
        </p:nvSpPr>
        <p:spPr bwMode="auto">
          <a:xfrm>
            <a:off x="381000" y="1600200"/>
            <a:ext cx="83867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Click to edit Master text styles</a:t>
            </a:r>
          </a:p>
          <a:p>
            <a:pPr lvl="1"/>
            <a:endParaRPr lang="en-US" altLang="en-US"/>
          </a:p>
          <a:p>
            <a:pPr lvl="1"/>
            <a:endParaRPr lang="en-US" altLang="en-US"/>
          </a:p>
          <a:p>
            <a:pPr lvl="1"/>
            <a:endParaRPr lang="en-US" altLang="en-US"/>
          </a:p>
        </p:txBody>
      </p:sp>
      <p:sp>
        <p:nvSpPr>
          <p:cNvPr id="1028" name="Rectangle 4">
            <a:extLst>
              <a:ext uri="{FF2B5EF4-FFF2-40B4-BE49-F238E27FC236}">
                <a16:creationId xmlns:a16="http://schemas.microsoft.com/office/drawing/2014/main" id="{C7F876CE-9E10-45C9-B506-CE35E3ACD392}"/>
              </a:ext>
            </a:extLst>
          </p:cNvPr>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smtClean="0">
                <a:solidFill>
                  <a:srgbClr val="000000"/>
                </a:solidFill>
                <a:latin typeface="Verdana" pitchFamily="34" charset="0"/>
              </a:defRPr>
            </a:lvl1pPr>
          </a:lstStyle>
          <a:p>
            <a:pPr>
              <a:defRPr/>
            </a:pPr>
            <a:fld id="{46DD59CA-FFA8-4953-BC6C-2A839B391D5B}" type="datetime1">
              <a:rPr lang="en-US"/>
              <a:pPr>
                <a:defRPr/>
              </a:pPr>
              <a:t>12/12/2022</a:t>
            </a:fld>
            <a:endParaRPr lang="en-US"/>
          </a:p>
        </p:txBody>
      </p:sp>
      <p:sp>
        <p:nvSpPr>
          <p:cNvPr id="1029" name="Rectangle 5">
            <a:extLst>
              <a:ext uri="{FF2B5EF4-FFF2-40B4-BE49-F238E27FC236}">
                <a16:creationId xmlns:a16="http://schemas.microsoft.com/office/drawing/2014/main" id="{47F6A1C9-049D-4A7D-B3F1-F23B484432F9}"/>
              </a:ext>
            </a:extLst>
          </p:cNvPr>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solidFill>
                  <a:srgbClr val="000000"/>
                </a:solidFill>
                <a:latin typeface="Verdana" pitchFamily="34" charset="0"/>
              </a:defRPr>
            </a:lvl1pPr>
          </a:lstStyle>
          <a:p>
            <a:pPr>
              <a:defRPr/>
            </a:pPr>
            <a:endParaRPr lang="en-US"/>
          </a:p>
        </p:txBody>
      </p:sp>
      <p:sp>
        <p:nvSpPr>
          <p:cNvPr id="1030" name="Rectangle 6">
            <a:extLst>
              <a:ext uri="{FF2B5EF4-FFF2-40B4-BE49-F238E27FC236}">
                <a16:creationId xmlns:a16="http://schemas.microsoft.com/office/drawing/2014/main" id="{84C632E4-245F-449F-AC77-3B6555CCADF3}"/>
              </a:ext>
            </a:extLst>
          </p:cNvPr>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Calibri" panose="020F0502020204030204" pitchFamily="34" charset="0"/>
              </a:defRPr>
            </a:lvl1pPr>
          </a:lstStyle>
          <a:p>
            <a:fld id="{868D684B-E15A-416B-958F-F7A097A9E0EC}" type="slidenum">
              <a:rPr lang="en-US" altLang="en-US"/>
              <a:pPr/>
              <a:t>‹#›</a:t>
            </a:fld>
            <a:endParaRPr lang="en-US" altLang="en-US"/>
          </a:p>
        </p:txBody>
      </p:sp>
      <p:sp>
        <p:nvSpPr>
          <p:cNvPr id="2" name="Rectangle 2">
            <a:extLst>
              <a:ext uri="{FF2B5EF4-FFF2-40B4-BE49-F238E27FC236}">
                <a16:creationId xmlns:a16="http://schemas.microsoft.com/office/drawing/2014/main" id="{CFE4E020-A711-4C85-A03D-C3D4924BEDDF}"/>
              </a:ext>
            </a:extLst>
          </p:cNvPr>
          <p:cNvSpPr>
            <a:spLocks noGrp="1" noChangeArrowheads="1"/>
          </p:cNvSpPr>
          <p:nvPr>
            <p:ph type="title"/>
          </p:nvPr>
        </p:nvSpPr>
        <p:spPr bwMode="auto">
          <a:xfrm>
            <a:off x="2057400" y="228600"/>
            <a:ext cx="678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Text Box 226">
            <a:extLst>
              <a:ext uri="{FF2B5EF4-FFF2-40B4-BE49-F238E27FC236}">
                <a16:creationId xmlns:a16="http://schemas.microsoft.com/office/drawing/2014/main" id="{C687D50C-3123-487C-B396-548B913D971B}"/>
              </a:ext>
            </a:extLst>
          </p:cNvPr>
          <p:cNvSpPr txBox="1">
            <a:spLocks noChangeArrowheads="1"/>
          </p:cNvSpPr>
          <p:nvPr userDrawn="1"/>
        </p:nvSpPr>
        <p:spPr bwMode="auto">
          <a:xfrm>
            <a:off x="228600" y="381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algn="r" eaLnBrk="0" fontAlgn="base" hangingPunct="0">
              <a:spcBef>
                <a:spcPct val="0"/>
              </a:spcBef>
              <a:spcAft>
                <a:spcPct val="0"/>
              </a:spcAft>
              <a:defRPr sz="2400">
                <a:solidFill>
                  <a:schemeClr val="tx1"/>
                </a:solidFill>
                <a:latin typeface="Palatino" pitchFamily="18" charset="0"/>
              </a:defRPr>
            </a:lvl6pPr>
            <a:lvl7pPr marL="2971800" indent="-228600" algn="r" eaLnBrk="0" fontAlgn="base" hangingPunct="0">
              <a:spcBef>
                <a:spcPct val="0"/>
              </a:spcBef>
              <a:spcAft>
                <a:spcPct val="0"/>
              </a:spcAft>
              <a:defRPr sz="2400">
                <a:solidFill>
                  <a:schemeClr val="tx1"/>
                </a:solidFill>
                <a:latin typeface="Palatino" pitchFamily="18" charset="0"/>
              </a:defRPr>
            </a:lvl7pPr>
            <a:lvl8pPr marL="3429000" indent="-228600" algn="r" eaLnBrk="0" fontAlgn="base" hangingPunct="0">
              <a:spcBef>
                <a:spcPct val="0"/>
              </a:spcBef>
              <a:spcAft>
                <a:spcPct val="0"/>
              </a:spcAft>
              <a:defRPr sz="2400">
                <a:solidFill>
                  <a:schemeClr val="tx1"/>
                </a:solidFill>
                <a:latin typeface="Palatino" pitchFamily="18" charset="0"/>
              </a:defRPr>
            </a:lvl8pPr>
            <a:lvl9pPr marL="3886200" indent="-228600" algn="r" eaLnBrk="0" fontAlgn="base" hangingPunct="0">
              <a:spcBef>
                <a:spcPct val="0"/>
              </a:spcBef>
              <a:spcAft>
                <a:spcPct val="0"/>
              </a:spcAft>
              <a:defRPr sz="2400">
                <a:solidFill>
                  <a:schemeClr val="tx1"/>
                </a:solidFill>
                <a:latin typeface="Palatino" pitchFamily="18" charset="0"/>
              </a:defRPr>
            </a:lvl9pPr>
          </a:lstStyle>
          <a:p>
            <a:pPr algn="l" eaLnBrk="1" hangingPunct="1">
              <a:spcBef>
                <a:spcPct val="50000"/>
              </a:spcBef>
            </a:pPr>
            <a:endParaRPr lang="en-US" altLang="en-US">
              <a:latin typeface="Times New Roman" panose="02020603050405020304" pitchFamily="18" charset="0"/>
            </a:endParaRPr>
          </a:p>
        </p:txBody>
      </p:sp>
      <p:sp>
        <p:nvSpPr>
          <p:cNvPr id="1032" name="Rectangle 228">
            <a:extLst>
              <a:ext uri="{FF2B5EF4-FFF2-40B4-BE49-F238E27FC236}">
                <a16:creationId xmlns:a16="http://schemas.microsoft.com/office/drawing/2014/main" id="{402B05F4-0ABB-47BB-A1E1-08623F4622CA}"/>
              </a:ext>
            </a:extLst>
          </p:cNvPr>
          <p:cNvSpPr>
            <a:spLocks noChangeArrowheads="1"/>
          </p:cNvSpPr>
          <p:nvPr userDrawn="1"/>
        </p:nvSpPr>
        <p:spPr bwMode="auto">
          <a:xfrm>
            <a:off x="4033838" y="2719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algn="r" eaLnBrk="0" fontAlgn="base" hangingPunct="0">
              <a:spcBef>
                <a:spcPct val="0"/>
              </a:spcBef>
              <a:spcAft>
                <a:spcPct val="0"/>
              </a:spcAft>
              <a:defRPr sz="2400">
                <a:solidFill>
                  <a:schemeClr val="tx1"/>
                </a:solidFill>
                <a:latin typeface="Palatino" pitchFamily="18" charset="0"/>
              </a:defRPr>
            </a:lvl6pPr>
            <a:lvl7pPr marL="2971800" indent="-228600" algn="r" eaLnBrk="0" fontAlgn="base" hangingPunct="0">
              <a:spcBef>
                <a:spcPct val="0"/>
              </a:spcBef>
              <a:spcAft>
                <a:spcPct val="0"/>
              </a:spcAft>
              <a:defRPr sz="2400">
                <a:solidFill>
                  <a:schemeClr val="tx1"/>
                </a:solidFill>
                <a:latin typeface="Palatino" pitchFamily="18" charset="0"/>
              </a:defRPr>
            </a:lvl7pPr>
            <a:lvl8pPr marL="3429000" indent="-228600" algn="r" eaLnBrk="0" fontAlgn="base" hangingPunct="0">
              <a:spcBef>
                <a:spcPct val="0"/>
              </a:spcBef>
              <a:spcAft>
                <a:spcPct val="0"/>
              </a:spcAft>
              <a:defRPr sz="2400">
                <a:solidFill>
                  <a:schemeClr val="tx1"/>
                </a:solidFill>
                <a:latin typeface="Palatino" pitchFamily="18" charset="0"/>
              </a:defRPr>
            </a:lvl8pPr>
            <a:lvl9pPr marL="3886200" indent="-228600" algn="r" eaLnBrk="0" fontAlgn="base" hangingPunct="0">
              <a:spcBef>
                <a:spcPct val="0"/>
              </a:spcBef>
              <a:spcAft>
                <a:spcPct val="0"/>
              </a:spcAft>
              <a:defRPr sz="2400">
                <a:solidFill>
                  <a:schemeClr val="tx1"/>
                </a:solidFill>
                <a:latin typeface="Palatino" pitchFamily="18" charset="0"/>
              </a:defRPr>
            </a:lvl9pPr>
          </a:lstStyle>
          <a:p>
            <a:pPr eaLnBrk="1" hangingPunct="1"/>
            <a:endParaRPr lang="en-US" altLang="en-US">
              <a:latin typeface="Times New Roman" panose="02020603050405020304" pitchFamily="18" charset="0"/>
            </a:endParaRPr>
          </a:p>
        </p:txBody>
      </p:sp>
      <p:sp>
        <p:nvSpPr>
          <p:cNvPr id="1033" name="Line 233">
            <a:extLst>
              <a:ext uri="{FF2B5EF4-FFF2-40B4-BE49-F238E27FC236}">
                <a16:creationId xmlns:a16="http://schemas.microsoft.com/office/drawing/2014/main" id="{B97A1C7A-C745-4C00-9BF0-0E66CAE57507}"/>
              </a:ext>
            </a:extLst>
          </p:cNvPr>
          <p:cNvSpPr>
            <a:spLocks noChangeShapeType="1"/>
          </p:cNvSpPr>
          <p:nvPr userDrawn="1"/>
        </p:nvSpPr>
        <p:spPr bwMode="auto">
          <a:xfrm>
            <a:off x="457200" y="1143000"/>
            <a:ext cx="8229600" cy="0"/>
          </a:xfrm>
          <a:prstGeom prst="line">
            <a:avLst/>
          </a:prstGeom>
          <a:noFill/>
          <a:ln w="57150">
            <a:solidFill>
              <a:srgbClr val="007DC3"/>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034" name="Picture 20" descr="SFWPS-Logo-Vert-4c">
            <a:extLst>
              <a:ext uri="{FF2B5EF4-FFF2-40B4-BE49-F238E27FC236}">
                <a16:creationId xmlns:a16="http://schemas.microsoft.com/office/drawing/2014/main" id="{139668D6-DDCB-4D2E-BA62-C4EE36D0796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273050"/>
            <a:ext cx="13620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7510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lnSpc>
          <a:spcPct val="85000"/>
        </a:lnSpc>
        <a:spcBef>
          <a:spcPct val="0"/>
        </a:spcBef>
        <a:spcAft>
          <a:spcPct val="0"/>
        </a:spcAft>
        <a:defRPr sz="2800" b="1">
          <a:solidFill>
            <a:srgbClr val="000000"/>
          </a:solidFill>
          <a:latin typeface="+mj-lt"/>
          <a:ea typeface="+mj-ea"/>
          <a:cs typeface="+mj-cs"/>
        </a:defRPr>
      </a:lvl1pPr>
      <a:lvl2pPr algn="l" rtl="0" eaLnBrk="0" fontAlgn="base" hangingPunct="0">
        <a:lnSpc>
          <a:spcPct val="85000"/>
        </a:lnSpc>
        <a:spcBef>
          <a:spcPct val="0"/>
        </a:spcBef>
        <a:spcAft>
          <a:spcPct val="0"/>
        </a:spcAft>
        <a:defRPr sz="2800" b="1">
          <a:solidFill>
            <a:srgbClr val="000000"/>
          </a:solidFill>
          <a:latin typeface="Arial MT" pitchFamily="50" charset="0"/>
        </a:defRPr>
      </a:lvl2pPr>
      <a:lvl3pPr algn="l" rtl="0" eaLnBrk="0" fontAlgn="base" hangingPunct="0">
        <a:lnSpc>
          <a:spcPct val="85000"/>
        </a:lnSpc>
        <a:spcBef>
          <a:spcPct val="0"/>
        </a:spcBef>
        <a:spcAft>
          <a:spcPct val="0"/>
        </a:spcAft>
        <a:defRPr sz="2800" b="1">
          <a:solidFill>
            <a:srgbClr val="000000"/>
          </a:solidFill>
          <a:latin typeface="Arial MT" pitchFamily="50" charset="0"/>
        </a:defRPr>
      </a:lvl3pPr>
      <a:lvl4pPr algn="l" rtl="0" eaLnBrk="0" fontAlgn="base" hangingPunct="0">
        <a:lnSpc>
          <a:spcPct val="85000"/>
        </a:lnSpc>
        <a:spcBef>
          <a:spcPct val="0"/>
        </a:spcBef>
        <a:spcAft>
          <a:spcPct val="0"/>
        </a:spcAft>
        <a:defRPr sz="2800" b="1">
          <a:solidFill>
            <a:srgbClr val="000000"/>
          </a:solidFill>
          <a:latin typeface="Arial MT" pitchFamily="50" charset="0"/>
        </a:defRPr>
      </a:lvl4pPr>
      <a:lvl5pPr algn="l" rtl="0" eaLnBrk="0" fontAlgn="base" hangingPunct="0">
        <a:lnSpc>
          <a:spcPct val="85000"/>
        </a:lnSpc>
        <a:spcBef>
          <a:spcPct val="0"/>
        </a:spcBef>
        <a:spcAft>
          <a:spcPct val="0"/>
        </a:spcAft>
        <a:defRPr sz="2800" b="1">
          <a:solidFill>
            <a:srgbClr val="000000"/>
          </a:solidFill>
          <a:latin typeface="Arial MT" pitchFamily="50" charset="0"/>
        </a:defRPr>
      </a:lvl5pPr>
      <a:lvl6pPr marL="457200" algn="l" rtl="0" fontAlgn="base">
        <a:lnSpc>
          <a:spcPct val="85000"/>
        </a:lnSpc>
        <a:spcBef>
          <a:spcPct val="0"/>
        </a:spcBef>
        <a:spcAft>
          <a:spcPct val="0"/>
        </a:spcAft>
        <a:defRPr sz="2800" b="1">
          <a:solidFill>
            <a:srgbClr val="000000"/>
          </a:solidFill>
          <a:latin typeface="Arial MT" pitchFamily="50" charset="0"/>
        </a:defRPr>
      </a:lvl6pPr>
      <a:lvl7pPr marL="914400" algn="l" rtl="0" fontAlgn="base">
        <a:lnSpc>
          <a:spcPct val="85000"/>
        </a:lnSpc>
        <a:spcBef>
          <a:spcPct val="0"/>
        </a:spcBef>
        <a:spcAft>
          <a:spcPct val="0"/>
        </a:spcAft>
        <a:defRPr sz="2800" b="1">
          <a:solidFill>
            <a:srgbClr val="000000"/>
          </a:solidFill>
          <a:latin typeface="Arial MT" pitchFamily="50" charset="0"/>
        </a:defRPr>
      </a:lvl7pPr>
      <a:lvl8pPr marL="1371600" algn="l" rtl="0" fontAlgn="base">
        <a:lnSpc>
          <a:spcPct val="85000"/>
        </a:lnSpc>
        <a:spcBef>
          <a:spcPct val="0"/>
        </a:spcBef>
        <a:spcAft>
          <a:spcPct val="0"/>
        </a:spcAft>
        <a:defRPr sz="2800" b="1">
          <a:solidFill>
            <a:srgbClr val="000000"/>
          </a:solidFill>
          <a:latin typeface="Arial MT" pitchFamily="50" charset="0"/>
        </a:defRPr>
      </a:lvl8pPr>
      <a:lvl9pPr marL="1828800" algn="l" rtl="0" fontAlgn="base">
        <a:lnSpc>
          <a:spcPct val="85000"/>
        </a:lnSpc>
        <a:spcBef>
          <a:spcPct val="0"/>
        </a:spcBef>
        <a:spcAft>
          <a:spcPct val="0"/>
        </a:spcAft>
        <a:defRPr sz="2800" b="1">
          <a:solidFill>
            <a:srgbClr val="000000"/>
          </a:solidFill>
          <a:latin typeface="Arial MT" pitchFamily="50" charset="0"/>
        </a:defRPr>
      </a:lvl9pPr>
    </p:titleStyle>
    <p:bodyStyle>
      <a:lvl1pPr marL="342900" indent="-342900" algn="l" rtl="0" eaLnBrk="0" fontAlgn="base" hangingPunct="0">
        <a:spcBef>
          <a:spcPct val="20000"/>
        </a:spcBef>
        <a:spcAft>
          <a:spcPct val="0"/>
        </a:spcAft>
        <a:buClr>
          <a:srgbClr val="000000"/>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000">
          <a:solidFill>
            <a:srgbClr val="000000"/>
          </a:solidFill>
          <a:latin typeface="+mn-lt"/>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Calibri" pitchFamily="34" charset="0"/>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tx1"/>
          </a:solidFill>
          <a:latin typeface="Calibri" pitchFamily="34" charset="0"/>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itchFamily="34" charset="0"/>
        </a:defRPr>
      </a:lvl5pPr>
      <a:lvl6pPr marL="22288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6pPr>
      <a:lvl7pPr marL="26860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7pPr>
      <a:lvl8pPr marL="31432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8pPr>
      <a:lvl9pPr marL="36004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600200"/>
            <a:ext cx="83867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Click to edit Master text styles</a:t>
            </a:r>
          </a:p>
          <a:p>
            <a:pPr lvl="1"/>
            <a:endParaRPr lang="en-US" altLang="en-US"/>
          </a:p>
          <a:p>
            <a:pPr lvl="1"/>
            <a:endParaRPr lang="en-US" altLang="en-US"/>
          </a:p>
          <a:p>
            <a:pPr lvl="1"/>
            <a:endParaRPr lang="en-US" altLang="en-US"/>
          </a:p>
        </p:txBody>
      </p:sp>
      <p:sp>
        <p:nvSpPr>
          <p:cNvPr id="1028" name="Rectangle 4"/>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rgbClr val="000000"/>
                </a:solidFill>
                <a:latin typeface="Verdana" charset="0"/>
              </a:defRPr>
            </a:lvl1pPr>
          </a:lstStyle>
          <a:p>
            <a:fld id="{B1C2B722-A59C-45E1-86D1-52A1FC211602}" type="datetime1">
              <a:rPr lang="en-US" altLang="en-US" smtClean="0"/>
              <a:t>12/12/2022</a:t>
            </a:fld>
            <a:endParaRPr lang="en-US" altLang="en-US"/>
          </a:p>
        </p:txBody>
      </p:sp>
      <p:sp>
        <p:nvSpPr>
          <p:cNvPr id="1029" name="Rectangle 5"/>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Verdana"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Calibri" charset="0"/>
              </a:defRPr>
            </a:lvl1pPr>
          </a:lstStyle>
          <a:p>
            <a:fld id="{1BD607B0-38AC-3843-8520-D8780EF191D1}" type="slidenum">
              <a:rPr lang="en-US" altLang="en-US"/>
              <a:pPr/>
              <a:t>‹#›</a:t>
            </a:fld>
            <a:endParaRPr lang="en-US" altLang="en-US"/>
          </a:p>
        </p:txBody>
      </p:sp>
      <p:sp>
        <p:nvSpPr>
          <p:cNvPr id="2" name="Rectangle 2"/>
          <p:cNvSpPr>
            <a:spLocks noGrp="1" noChangeArrowheads="1"/>
          </p:cNvSpPr>
          <p:nvPr>
            <p:ph type="title"/>
          </p:nvPr>
        </p:nvSpPr>
        <p:spPr bwMode="auto">
          <a:xfrm>
            <a:off x="2057400" y="228600"/>
            <a:ext cx="678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Text Box 226"/>
          <p:cNvSpPr txBox="1">
            <a:spLocks noChangeArrowheads="1"/>
          </p:cNvSpPr>
          <p:nvPr/>
        </p:nvSpPr>
        <p:spPr bwMode="auto">
          <a:xfrm>
            <a:off x="228600" y="381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charset="0"/>
              </a:defRPr>
            </a:lvl1pPr>
            <a:lvl2pPr marL="742950" indent="-285750" eaLnBrk="0" hangingPunct="0">
              <a:defRPr sz="2400">
                <a:solidFill>
                  <a:schemeClr val="tx1"/>
                </a:solidFill>
                <a:latin typeface="Palatino" charset="0"/>
              </a:defRPr>
            </a:lvl2pPr>
            <a:lvl3pPr marL="1143000" indent="-228600" eaLnBrk="0" hangingPunct="0">
              <a:defRPr sz="2400">
                <a:solidFill>
                  <a:schemeClr val="tx1"/>
                </a:solidFill>
                <a:latin typeface="Palatino" charset="0"/>
              </a:defRPr>
            </a:lvl3pPr>
            <a:lvl4pPr marL="1600200" indent="-228600" eaLnBrk="0" hangingPunct="0">
              <a:defRPr sz="2400">
                <a:solidFill>
                  <a:schemeClr val="tx1"/>
                </a:solidFill>
                <a:latin typeface="Palatino" charset="0"/>
              </a:defRPr>
            </a:lvl4pPr>
            <a:lvl5pPr marL="2057400" indent="-228600" eaLnBrk="0" hangingPunct="0">
              <a:defRPr sz="2400">
                <a:solidFill>
                  <a:schemeClr val="tx1"/>
                </a:solidFill>
                <a:latin typeface="Palatino" charset="0"/>
              </a:defRPr>
            </a:lvl5pPr>
            <a:lvl6pPr marL="2514600" indent="-228600" algn="r" eaLnBrk="0" fontAlgn="base" hangingPunct="0">
              <a:spcBef>
                <a:spcPct val="0"/>
              </a:spcBef>
              <a:spcAft>
                <a:spcPct val="0"/>
              </a:spcAft>
              <a:defRPr sz="2400">
                <a:solidFill>
                  <a:schemeClr val="tx1"/>
                </a:solidFill>
                <a:latin typeface="Palatino" charset="0"/>
              </a:defRPr>
            </a:lvl6pPr>
            <a:lvl7pPr marL="2971800" indent="-228600" algn="r" eaLnBrk="0" fontAlgn="base" hangingPunct="0">
              <a:spcBef>
                <a:spcPct val="0"/>
              </a:spcBef>
              <a:spcAft>
                <a:spcPct val="0"/>
              </a:spcAft>
              <a:defRPr sz="2400">
                <a:solidFill>
                  <a:schemeClr val="tx1"/>
                </a:solidFill>
                <a:latin typeface="Palatino" charset="0"/>
              </a:defRPr>
            </a:lvl7pPr>
            <a:lvl8pPr marL="3429000" indent="-228600" algn="r" eaLnBrk="0" fontAlgn="base" hangingPunct="0">
              <a:spcBef>
                <a:spcPct val="0"/>
              </a:spcBef>
              <a:spcAft>
                <a:spcPct val="0"/>
              </a:spcAft>
              <a:defRPr sz="2400">
                <a:solidFill>
                  <a:schemeClr val="tx1"/>
                </a:solidFill>
                <a:latin typeface="Palatino" charset="0"/>
              </a:defRPr>
            </a:lvl8pPr>
            <a:lvl9pPr marL="3886200" indent="-228600" algn="r" eaLnBrk="0" fontAlgn="base" hangingPunct="0">
              <a:spcBef>
                <a:spcPct val="0"/>
              </a:spcBef>
              <a:spcAft>
                <a:spcPct val="0"/>
              </a:spcAft>
              <a:defRPr sz="2400">
                <a:solidFill>
                  <a:schemeClr val="tx1"/>
                </a:solidFill>
                <a:latin typeface="Palatino" charset="0"/>
              </a:defRPr>
            </a:lvl9pPr>
          </a:lstStyle>
          <a:p>
            <a:pPr algn="l" eaLnBrk="1" hangingPunct="1">
              <a:spcBef>
                <a:spcPct val="50000"/>
              </a:spcBef>
            </a:pPr>
            <a:endParaRPr lang="en-US" altLang="en-US">
              <a:latin typeface="Times New Roman" charset="0"/>
            </a:endParaRPr>
          </a:p>
        </p:txBody>
      </p:sp>
      <p:sp>
        <p:nvSpPr>
          <p:cNvPr id="1032" name="Rectangle 228"/>
          <p:cNvSpPr>
            <a:spLocks noChangeArrowheads="1"/>
          </p:cNvSpPr>
          <p:nvPr/>
        </p:nvSpPr>
        <p:spPr bwMode="auto">
          <a:xfrm>
            <a:off x="4033838" y="2719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latin typeface="Times New Roman" charset="0"/>
            </a:endParaRPr>
          </a:p>
        </p:txBody>
      </p:sp>
      <p:sp>
        <p:nvSpPr>
          <p:cNvPr id="1033" name="Line 233"/>
          <p:cNvSpPr>
            <a:spLocks noChangeShapeType="1"/>
          </p:cNvSpPr>
          <p:nvPr/>
        </p:nvSpPr>
        <p:spPr bwMode="auto">
          <a:xfrm>
            <a:off x="457200" y="1143000"/>
            <a:ext cx="8229600" cy="0"/>
          </a:xfrm>
          <a:prstGeom prst="line">
            <a:avLst/>
          </a:prstGeom>
          <a:noFill/>
          <a:ln w="57150">
            <a:solidFill>
              <a:srgbClr val="007DC3"/>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034" name="Picture 20" descr="SFWPS-Logo-Vert-4c"/>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57200" y="273050"/>
            <a:ext cx="13620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7399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fontAlgn="base" hangingPunct="1">
        <a:lnSpc>
          <a:spcPct val="85000"/>
        </a:lnSpc>
        <a:spcBef>
          <a:spcPct val="0"/>
        </a:spcBef>
        <a:spcAft>
          <a:spcPct val="0"/>
        </a:spcAft>
        <a:defRPr sz="2800" b="1">
          <a:solidFill>
            <a:srgbClr val="000000"/>
          </a:solidFill>
          <a:latin typeface="+mj-lt"/>
          <a:ea typeface="+mj-ea"/>
          <a:cs typeface="+mj-cs"/>
        </a:defRPr>
      </a:lvl1pPr>
      <a:lvl2pPr algn="l" rtl="0" eaLnBrk="1" fontAlgn="base" hangingPunct="1">
        <a:lnSpc>
          <a:spcPct val="85000"/>
        </a:lnSpc>
        <a:spcBef>
          <a:spcPct val="0"/>
        </a:spcBef>
        <a:spcAft>
          <a:spcPct val="0"/>
        </a:spcAft>
        <a:defRPr sz="2800" b="1">
          <a:solidFill>
            <a:srgbClr val="000000"/>
          </a:solidFill>
          <a:latin typeface="Arial MT" pitchFamily="50" charset="0"/>
        </a:defRPr>
      </a:lvl2pPr>
      <a:lvl3pPr algn="l" rtl="0" eaLnBrk="1" fontAlgn="base" hangingPunct="1">
        <a:lnSpc>
          <a:spcPct val="85000"/>
        </a:lnSpc>
        <a:spcBef>
          <a:spcPct val="0"/>
        </a:spcBef>
        <a:spcAft>
          <a:spcPct val="0"/>
        </a:spcAft>
        <a:defRPr sz="2800" b="1">
          <a:solidFill>
            <a:srgbClr val="000000"/>
          </a:solidFill>
          <a:latin typeface="Arial MT" pitchFamily="50" charset="0"/>
        </a:defRPr>
      </a:lvl3pPr>
      <a:lvl4pPr algn="l" rtl="0" eaLnBrk="1" fontAlgn="base" hangingPunct="1">
        <a:lnSpc>
          <a:spcPct val="85000"/>
        </a:lnSpc>
        <a:spcBef>
          <a:spcPct val="0"/>
        </a:spcBef>
        <a:spcAft>
          <a:spcPct val="0"/>
        </a:spcAft>
        <a:defRPr sz="2800" b="1">
          <a:solidFill>
            <a:srgbClr val="000000"/>
          </a:solidFill>
          <a:latin typeface="Arial MT" pitchFamily="50" charset="0"/>
        </a:defRPr>
      </a:lvl4pPr>
      <a:lvl5pPr algn="l" rtl="0" eaLnBrk="1" fontAlgn="base" hangingPunct="1">
        <a:lnSpc>
          <a:spcPct val="85000"/>
        </a:lnSpc>
        <a:spcBef>
          <a:spcPct val="0"/>
        </a:spcBef>
        <a:spcAft>
          <a:spcPct val="0"/>
        </a:spcAft>
        <a:defRPr sz="2800" b="1">
          <a:solidFill>
            <a:srgbClr val="000000"/>
          </a:solidFill>
          <a:latin typeface="Arial MT" pitchFamily="50" charset="0"/>
        </a:defRPr>
      </a:lvl5pPr>
      <a:lvl6pPr marL="457200" algn="l" rtl="0" eaLnBrk="1" fontAlgn="base" hangingPunct="1">
        <a:lnSpc>
          <a:spcPct val="85000"/>
        </a:lnSpc>
        <a:spcBef>
          <a:spcPct val="0"/>
        </a:spcBef>
        <a:spcAft>
          <a:spcPct val="0"/>
        </a:spcAft>
        <a:defRPr sz="2800" b="1">
          <a:solidFill>
            <a:srgbClr val="000000"/>
          </a:solidFill>
          <a:latin typeface="Arial MT" pitchFamily="50" charset="0"/>
        </a:defRPr>
      </a:lvl6pPr>
      <a:lvl7pPr marL="914400" algn="l" rtl="0" eaLnBrk="1" fontAlgn="base" hangingPunct="1">
        <a:lnSpc>
          <a:spcPct val="85000"/>
        </a:lnSpc>
        <a:spcBef>
          <a:spcPct val="0"/>
        </a:spcBef>
        <a:spcAft>
          <a:spcPct val="0"/>
        </a:spcAft>
        <a:defRPr sz="2800" b="1">
          <a:solidFill>
            <a:srgbClr val="000000"/>
          </a:solidFill>
          <a:latin typeface="Arial MT" pitchFamily="50" charset="0"/>
        </a:defRPr>
      </a:lvl7pPr>
      <a:lvl8pPr marL="1371600" algn="l" rtl="0" eaLnBrk="1" fontAlgn="base" hangingPunct="1">
        <a:lnSpc>
          <a:spcPct val="85000"/>
        </a:lnSpc>
        <a:spcBef>
          <a:spcPct val="0"/>
        </a:spcBef>
        <a:spcAft>
          <a:spcPct val="0"/>
        </a:spcAft>
        <a:defRPr sz="2800" b="1">
          <a:solidFill>
            <a:srgbClr val="000000"/>
          </a:solidFill>
          <a:latin typeface="Arial MT" pitchFamily="50" charset="0"/>
        </a:defRPr>
      </a:lvl8pPr>
      <a:lvl9pPr marL="1828800" algn="l" rtl="0" eaLnBrk="1" fontAlgn="base" hangingPunct="1">
        <a:lnSpc>
          <a:spcPct val="85000"/>
        </a:lnSpc>
        <a:spcBef>
          <a:spcPct val="0"/>
        </a:spcBef>
        <a:spcAft>
          <a:spcPct val="0"/>
        </a:spcAft>
        <a:defRPr sz="2800" b="1">
          <a:solidFill>
            <a:srgbClr val="000000"/>
          </a:solidFill>
          <a:latin typeface="Arial MT" pitchFamily="50" charset="0"/>
        </a:defRPr>
      </a:lvl9pPr>
    </p:titleStyle>
    <p:bodyStyle>
      <a:lvl1pPr marL="342900" indent="-342900" algn="l" rtl="0" eaLnBrk="1" fontAlgn="base" hangingPunct="1">
        <a:spcBef>
          <a:spcPct val="2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Char char="•"/>
        <a:defRPr sz="2000">
          <a:solidFill>
            <a:srgbClr val="000000"/>
          </a:solidFill>
          <a:latin typeface="+mn-lt"/>
        </a:defRPr>
      </a:lvl2pPr>
      <a:lvl3pPr marL="1085850" indent="-228600" algn="l" rtl="0" eaLnBrk="1" fontAlgn="base" hangingPunct="1">
        <a:spcBef>
          <a:spcPct val="20000"/>
        </a:spcBef>
        <a:spcAft>
          <a:spcPct val="0"/>
        </a:spcAft>
        <a:buClr>
          <a:schemeClr val="accent2"/>
        </a:buClr>
        <a:buSzPct val="65000"/>
        <a:buFont typeface="Wingdings" charset="0"/>
        <a:buChar char="l"/>
        <a:defRPr sz="2400">
          <a:solidFill>
            <a:schemeClr val="tx1"/>
          </a:solidFill>
          <a:latin typeface="Calibri" pitchFamily="34" charset="0"/>
        </a:defRPr>
      </a:lvl3pPr>
      <a:lvl4pPr marL="1428750" indent="-228600" algn="l" rtl="0" eaLnBrk="1" fontAlgn="base" hangingPunct="1">
        <a:spcBef>
          <a:spcPct val="20000"/>
        </a:spcBef>
        <a:spcAft>
          <a:spcPct val="0"/>
        </a:spcAft>
        <a:buClr>
          <a:schemeClr val="accent2"/>
        </a:buClr>
        <a:buSzPct val="85000"/>
        <a:buFont typeface="Wingdings" charset="0"/>
        <a:buChar char="w"/>
        <a:defRPr sz="2000">
          <a:solidFill>
            <a:schemeClr val="tx1"/>
          </a:solidFill>
          <a:latin typeface="Calibri" pitchFamily="34" charset="0"/>
        </a:defRPr>
      </a:lvl4pPr>
      <a:lvl5pPr marL="1771650" indent="-228600" algn="l" rtl="0" eaLnBrk="1" fontAlgn="base" hangingPunct="1">
        <a:spcBef>
          <a:spcPct val="20000"/>
        </a:spcBef>
        <a:spcAft>
          <a:spcPct val="0"/>
        </a:spcAft>
        <a:buClr>
          <a:schemeClr val="accent2"/>
        </a:buClr>
        <a:buSzPct val="80000"/>
        <a:buFont typeface="Wingdings" charset="0"/>
        <a:buChar char="§"/>
        <a:defRPr sz="2000">
          <a:solidFill>
            <a:schemeClr val="tx1"/>
          </a:solidFill>
          <a:latin typeface="Calibri" pitchFamily="34" charset="0"/>
        </a:defRPr>
      </a:lvl5pPr>
      <a:lvl6pPr marL="2228850" indent="-228600"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6pPr>
      <a:lvl7pPr marL="2686050" indent="-228600"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7pPr>
      <a:lvl8pPr marL="3143250" indent="-228600"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8pPr>
      <a:lvl9pPr marL="3600450" indent="-228600"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leanpowersf.org/resourceplan"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799A57CC-72B8-4834-880F-6EDE10BF1ECF}"/>
              </a:ext>
            </a:extLst>
          </p:cNvPr>
          <p:cNvSpPr>
            <a:spLocks noGrp="1" noChangeArrowheads="1"/>
          </p:cNvSpPr>
          <p:nvPr>
            <p:ph type="title"/>
          </p:nvPr>
        </p:nvSpPr>
        <p:spPr>
          <a:xfrm>
            <a:off x="1579475" y="2918334"/>
            <a:ext cx="5985049" cy="628650"/>
          </a:xfrm>
        </p:spPr>
        <p:txBody>
          <a:bodyPr/>
          <a:lstStyle/>
          <a:p>
            <a:pPr algn="ctr" eaLnBrk="1" hangingPunct="1"/>
            <a:br>
              <a:rPr lang="en-US" altLang="en-US" sz="2700" dirty="0">
                <a:latin typeface="Arial" panose="020B0604020202020204" pitchFamily="34" charset="0"/>
                <a:cs typeface="Arial" panose="020B0604020202020204" pitchFamily="34" charset="0"/>
              </a:rPr>
            </a:br>
            <a:br>
              <a:rPr lang="en-US" altLang="en-US" sz="2700" dirty="0">
                <a:latin typeface="Arial" panose="020B0604020202020204" pitchFamily="34" charset="0"/>
                <a:cs typeface="Arial" panose="020B0604020202020204" pitchFamily="34" charset="0"/>
              </a:rPr>
            </a:br>
            <a:br>
              <a:rPr lang="en-US" altLang="en-US" sz="2700" dirty="0">
                <a:latin typeface="Arial" panose="020B0604020202020204" pitchFamily="34" charset="0"/>
                <a:cs typeface="Arial" panose="020B0604020202020204" pitchFamily="34" charset="0"/>
              </a:rPr>
            </a:br>
            <a:br>
              <a:rPr lang="en-US" altLang="en-US" sz="27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CleanPowerSF 2022 Integrated Resource Plan</a:t>
            </a:r>
            <a:br>
              <a:rPr lang="en-US" altLang="en-US" sz="3600" dirty="0">
                <a:latin typeface="Arial" panose="020B0604020202020204" pitchFamily="34" charset="0"/>
                <a:cs typeface="Arial" panose="020B0604020202020204" pitchFamily="34" charset="0"/>
              </a:rPr>
            </a:br>
            <a:br>
              <a:rPr lang="en-US" altLang="en-US" sz="3600" dirty="0">
                <a:latin typeface="Arial" panose="020B0604020202020204" pitchFamily="34" charset="0"/>
                <a:cs typeface="Arial" panose="020B0604020202020204" pitchFamily="34" charset="0"/>
              </a:rPr>
            </a:br>
            <a:br>
              <a:rPr lang="en-US" altLang="en-US" sz="3600" dirty="0">
                <a:latin typeface="Arial" panose="020B0604020202020204" pitchFamily="34" charset="0"/>
                <a:cs typeface="Arial" panose="020B0604020202020204" pitchFamily="34" charset="0"/>
              </a:rPr>
            </a:br>
            <a:br>
              <a:rPr lang="en-US" altLang="en-US" sz="1350" dirty="0">
                <a:latin typeface="Arial" panose="020B0604020202020204" pitchFamily="34" charset="0"/>
                <a:cs typeface="Arial" panose="020B0604020202020204" pitchFamily="34" charset="0"/>
              </a:rPr>
            </a:br>
            <a:br>
              <a:rPr lang="en-US" altLang="en-US" sz="1350" dirty="0">
                <a:latin typeface="Arial" panose="020B0604020202020204" pitchFamily="34" charset="0"/>
                <a:cs typeface="Arial" panose="020B0604020202020204" pitchFamily="34" charset="0"/>
              </a:rPr>
            </a:br>
            <a:br>
              <a:rPr lang="en-US" altLang="en-US" sz="135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December 13, 2022</a:t>
            </a:r>
            <a:br>
              <a:rPr lang="en-US" altLang="en-US" sz="1350" dirty="0">
                <a:latin typeface="Arial" panose="020B0604020202020204" pitchFamily="34" charset="0"/>
                <a:cs typeface="Arial" panose="020B0604020202020204" pitchFamily="34" charset="0"/>
              </a:rPr>
            </a:br>
            <a:br>
              <a:rPr lang="en-US" altLang="en-US" sz="1350" dirty="0">
                <a:latin typeface="Arial" panose="020B0604020202020204" pitchFamily="34" charset="0"/>
                <a:cs typeface="Arial" panose="020B0604020202020204" pitchFamily="34" charset="0"/>
              </a:rPr>
            </a:br>
            <a:br>
              <a:rPr lang="en-US" altLang="en-US" sz="1350" dirty="0">
                <a:latin typeface="Arial" panose="020B0604020202020204" pitchFamily="34" charset="0"/>
                <a:cs typeface="Arial" panose="020B0604020202020204" pitchFamily="34" charset="0"/>
              </a:rPr>
            </a:br>
            <a:endParaRPr lang="en-US" altLang="en-US" sz="135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5D47-D55B-4088-A194-5889E80B68AB}"/>
              </a:ext>
            </a:extLst>
          </p:cNvPr>
          <p:cNvSpPr>
            <a:spLocks noGrp="1"/>
          </p:cNvSpPr>
          <p:nvPr>
            <p:ph type="title"/>
          </p:nvPr>
        </p:nvSpPr>
        <p:spPr>
          <a:xfrm>
            <a:off x="2001838" y="176212"/>
            <a:ext cx="6781800" cy="838200"/>
          </a:xfrm>
        </p:spPr>
        <p:txBody>
          <a:bodyPr/>
          <a:lstStyle/>
          <a:p>
            <a:r>
              <a:rPr lang="en-US" sz="2400" dirty="0"/>
              <a:t>Comparison of Conforming Portfolios: Energy Generated by Resource Type (2035)</a:t>
            </a:r>
          </a:p>
        </p:txBody>
      </p:sp>
      <p:sp>
        <p:nvSpPr>
          <p:cNvPr id="4" name="Slide Number Placeholder 3">
            <a:extLst>
              <a:ext uri="{FF2B5EF4-FFF2-40B4-BE49-F238E27FC236}">
                <a16:creationId xmlns:a16="http://schemas.microsoft.com/office/drawing/2014/main" id="{E7B553CC-F8BF-4129-BBAF-343AA72A1DD0}"/>
              </a:ext>
            </a:extLst>
          </p:cNvPr>
          <p:cNvSpPr>
            <a:spLocks noGrp="1"/>
          </p:cNvSpPr>
          <p:nvPr>
            <p:ph type="sldNum" sz="quarter" idx="12"/>
          </p:nvPr>
        </p:nvSpPr>
        <p:spPr/>
        <p:txBody>
          <a:bodyPr/>
          <a:lstStyle/>
          <a:p>
            <a:pPr algn="r"/>
            <a:fld id="{DA8E9418-BC80-4D78-AD7F-BC955AFB0480}" type="slidenum">
              <a:rPr lang="en-US" altLang="en-US" smtClean="0"/>
              <a:pPr algn="r"/>
              <a:t>10</a:t>
            </a:fld>
            <a:endParaRPr lang="en-US" altLang="en-US" dirty="0"/>
          </a:p>
        </p:txBody>
      </p:sp>
      <p:graphicFrame>
        <p:nvGraphicFramePr>
          <p:cNvPr id="5" name="Chart 4">
            <a:extLst>
              <a:ext uri="{FF2B5EF4-FFF2-40B4-BE49-F238E27FC236}">
                <a16:creationId xmlns:a16="http://schemas.microsoft.com/office/drawing/2014/main" id="{5BB90960-45A3-42EE-938F-0A8CD816B3DF}"/>
              </a:ext>
            </a:extLst>
          </p:cNvPr>
          <p:cNvGraphicFramePr>
            <a:graphicFrameLocks/>
          </p:cNvGraphicFramePr>
          <p:nvPr>
            <p:extLst>
              <p:ext uri="{D42A27DB-BD31-4B8C-83A1-F6EECF244321}">
                <p14:modId xmlns:p14="http://schemas.microsoft.com/office/powerpoint/2010/main" val="187686693"/>
              </p:ext>
            </p:extLst>
          </p:nvPr>
        </p:nvGraphicFramePr>
        <p:xfrm>
          <a:off x="3344362" y="1163629"/>
          <a:ext cx="4446943" cy="2780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B504574-1C64-4428-BA02-6126C631648E}"/>
              </a:ext>
            </a:extLst>
          </p:cNvPr>
          <p:cNvGraphicFramePr>
            <a:graphicFrameLocks/>
          </p:cNvGraphicFramePr>
          <p:nvPr>
            <p:extLst>
              <p:ext uri="{D42A27DB-BD31-4B8C-83A1-F6EECF244321}">
                <p14:modId xmlns:p14="http://schemas.microsoft.com/office/powerpoint/2010/main" val="564117066"/>
              </p:ext>
            </p:extLst>
          </p:nvPr>
        </p:nvGraphicFramePr>
        <p:xfrm>
          <a:off x="-127000" y="2470636"/>
          <a:ext cx="6180392" cy="43497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F33B0950-0A9B-4511-9A2F-48D7DDD3994A}"/>
              </a:ext>
            </a:extLst>
          </p:cNvPr>
          <p:cNvGraphicFramePr>
            <a:graphicFrameLocks/>
          </p:cNvGraphicFramePr>
          <p:nvPr>
            <p:extLst>
              <p:ext uri="{D42A27DB-BD31-4B8C-83A1-F6EECF244321}">
                <p14:modId xmlns:p14="http://schemas.microsoft.com/office/powerpoint/2010/main" val="3928819205"/>
              </p:ext>
            </p:extLst>
          </p:nvPr>
        </p:nvGraphicFramePr>
        <p:xfrm>
          <a:off x="4980465" y="3150174"/>
          <a:ext cx="5138955" cy="3673903"/>
        </p:xfrm>
        <a:graphic>
          <a:graphicData uri="http://schemas.openxmlformats.org/drawingml/2006/chart">
            <c:chart xmlns:c="http://schemas.openxmlformats.org/drawingml/2006/chart" xmlns:r="http://schemas.openxmlformats.org/officeDocument/2006/relationships" r:id="rId5"/>
          </a:graphicData>
        </a:graphic>
      </p:graphicFrame>
      <p:sp>
        <p:nvSpPr>
          <p:cNvPr id="9" name="Content Placeholder 2">
            <a:extLst>
              <a:ext uri="{FF2B5EF4-FFF2-40B4-BE49-F238E27FC236}">
                <a16:creationId xmlns:a16="http://schemas.microsoft.com/office/drawing/2014/main" id="{61FAB19F-240C-4791-9203-F69ED5D65CB4}"/>
              </a:ext>
            </a:extLst>
          </p:cNvPr>
          <p:cNvSpPr txBox="1">
            <a:spLocks/>
          </p:cNvSpPr>
          <p:nvPr/>
        </p:nvSpPr>
        <p:spPr bwMode="auto">
          <a:xfrm>
            <a:off x="4156354" y="1516951"/>
            <a:ext cx="3061853" cy="49117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00"/>
              </a:buClr>
              <a:buChar char="•"/>
              <a:defRPr sz="2800">
                <a:solidFill>
                  <a:schemeClr val="dk1"/>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000">
                <a:solidFill>
                  <a:schemeClr val="dk1"/>
                </a:solidFill>
                <a:latin typeface="+mn-lt"/>
                <a:ea typeface="+mn-ea"/>
                <a:cs typeface="+mn-cs"/>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dk1"/>
                </a:solidFill>
                <a:latin typeface="+mn-lt"/>
                <a:ea typeface="+mn-ea"/>
                <a:cs typeface="+mn-cs"/>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dk1"/>
                </a:solidFill>
                <a:latin typeface="+mn-lt"/>
                <a:ea typeface="+mn-ea"/>
                <a:cs typeface="+mn-cs"/>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dk1"/>
                </a:solidFill>
                <a:latin typeface="+mn-lt"/>
                <a:ea typeface="+mn-ea"/>
                <a:cs typeface="+mn-cs"/>
              </a:defRPr>
            </a:lvl5pPr>
            <a:lvl6pPr marL="2228850" indent="-228600" algn="l" rtl="0" fontAlgn="base">
              <a:spcBef>
                <a:spcPct val="20000"/>
              </a:spcBef>
              <a:spcAft>
                <a:spcPct val="0"/>
              </a:spcAft>
              <a:buClr>
                <a:schemeClr val="accent2"/>
              </a:buClr>
              <a:buSzPct val="80000"/>
              <a:buFont typeface="Wingdings" pitchFamily="2" charset="2"/>
              <a:buChar char="§"/>
              <a:defRPr sz="2000">
                <a:solidFill>
                  <a:schemeClr val="dk1"/>
                </a:solidFill>
                <a:latin typeface="+mn-lt"/>
                <a:ea typeface="+mn-ea"/>
                <a:cs typeface="+mn-cs"/>
              </a:defRPr>
            </a:lvl6pPr>
            <a:lvl7pPr marL="2686050" indent="-228600" algn="l" rtl="0" fontAlgn="base">
              <a:spcBef>
                <a:spcPct val="20000"/>
              </a:spcBef>
              <a:spcAft>
                <a:spcPct val="0"/>
              </a:spcAft>
              <a:buClr>
                <a:schemeClr val="accent2"/>
              </a:buClr>
              <a:buSzPct val="80000"/>
              <a:buFont typeface="Wingdings" pitchFamily="2" charset="2"/>
              <a:buChar char="§"/>
              <a:defRPr sz="2000">
                <a:solidFill>
                  <a:schemeClr val="dk1"/>
                </a:solidFill>
                <a:latin typeface="+mn-lt"/>
                <a:ea typeface="+mn-ea"/>
                <a:cs typeface="+mn-cs"/>
              </a:defRPr>
            </a:lvl7pPr>
            <a:lvl8pPr marL="3143250" indent="-228600" algn="l" rtl="0" fontAlgn="base">
              <a:spcBef>
                <a:spcPct val="20000"/>
              </a:spcBef>
              <a:spcAft>
                <a:spcPct val="0"/>
              </a:spcAft>
              <a:buClr>
                <a:schemeClr val="accent2"/>
              </a:buClr>
              <a:buSzPct val="80000"/>
              <a:buFont typeface="Wingdings" pitchFamily="2" charset="2"/>
              <a:buChar char="§"/>
              <a:defRPr sz="2000">
                <a:solidFill>
                  <a:schemeClr val="dk1"/>
                </a:solidFill>
                <a:latin typeface="+mn-lt"/>
                <a:ea typeface="+mn-ea"/>
                <a:cs typeface="+mn-cs"/>
              </a:defRPr>
            </a:lvl8pPr>
            <a:lvl9pPr marL="3600450" indent="-228600" algn="l" rtl="0" fontAlgn="base">
              <a:spcBef>
                <a:spcPct val="20000"/>
              </a:spcBef>
              <a:spcAft>
                <a:spcPct val="0"/>
              </a:spcAft>
              <a:buClr>
                <a:schemeClr val="accent2"/>
              </a:buClr>
              <a:buSzPct val="80000"/>
              <a:buFont typeface="Wingdings" pitchFamily="2" charset="2"/>
              <a:buChar char="§"/>
              <a:defRPr sz="2000">
                <a:solidFill>
                  <a:schemeClr val="dk1"/>
                </a:solidFill>
                <a:latin typeface="+mn-lt"/>
                <a:ea typeface="+mn-ea"/>
                <a:cs typeface="+mn-cs"/>
              </a:defRPr>
            </a:lvl9pPr>
          </a:lstStyle>
          <a:p>
            <a:pPr marL="0" indent="0" algn="ctr">
              <a:buFontTx/>
              <a:buNone/>
            </a:pPr>
            <a:r>
              <a:rPr lang="en-US" sz="1400" b="1" kern="0" dirty="0">
                <a:solidFill>
                  <a:srgbClr val="000000"/>
                </a:solidFill>
              </a:rPr>
              <a:t>4,060,895</a:t>
            </a:r>
            <a:r>
              <a:rPr lang="en-US" sz="1400" kern="0" dirty="0">
                <a:solidFill>
                  <a:srgbClr val="000000"/>
                </a:solidFill>
              </a:rPr>
              <a:t> megawatt-hours (MWh)</a:t>
            </a:r>
          </a:p>
        </p:txBody>
      </p:sp>
      <p:sp>
        <p:nvSpPr>
          <p:cNvPr id="11" name="Content Placeholder 2">
            <a:extLst>
              <a:ext uri="{FF2B5EF4-FFF2-40B4-BE49-F238E27FC236}">
                <a16:creationId xmlns:a16="http://schemas.microsoft.com/office/drawing/2014/main" id="{C53CBC97-2C7E-4680-AC45-5E0AADB372FA}"/>
              </a:ext>
            </a:extLst>
          </p:cNvPr>
          <p:cNvSpPr txBox="1">
            <a:spLocks/>
          </p:cNvSpPr>
          <p:nvPr/>
        </p:nvSpPr>
        <p:spPr bwMode="auto">
          <a:xfrm>
            <a:off x="1611183" y="3285199"/>
            <a:ext cx="3011107" cy="49117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00"/>
              </a:buClr>
              <a:buChar char="•"/>
              <a:defRPr sz="2800">
                <a:solidFill>
                  <a:schemeClr val="dk1"/>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000">
                <a:solidFill>
                  <a:schemeClr val="dk1"/>
                </a:solidFill>
                <a:latin typeface="+mn-lt"/>
                <a:ea typeface="+mn-ea"/>
                <a:cs typeface="+mn-cs"/>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dk1"/>
                </a:solidFill>
                <a:latin typeface="+mn-lt"/>
                <a:ea typeface="+mn-ea"/>
                <a:cs typeface="+mn-cs"/>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dk1"/>
                </a:solidFill>
                <a:latin typeface="+mn-lt"/>
                <a:ea typeface="+mn-ea"/>
                <a:cs typeface="+mn-cs"/>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dk1"/>
                </a:solidFill>
                <a:latin typeface="+mn-lt"/>
                <a:ea typeface="+mn-ea"/>
                <a:cs typeface="+mn-cs"/>
              </a:defRPr>
            </a:lvl5pPr>
            <a:lvl6pPr marL="2228850" indent="-228600" algn="l" rtl="0" fontAlgn="base">
              <a:spcBef>
                <a:spcPct val="20000"/>
              </a:spcBef>
              <a:spcAft>
                <a:spcPct val="0"/>
              </a:spcAft>
              <a:buClr>
                <a:schemeClr val="accent2"/>
              </a:buClr>
              <a:buSzPct val="80000"/>
              <a:buFont typeface="Wingdings" pitchFamily="2" charset="2"/>
              <a:buChar char="§"/>
              <a:defRPr sz="2000">
                <a:solidFill>
                  <a:schemeClr val="dk1"/>
                </a:solidFill>
                <a:latin typeface="+mn-lt"/>
                <a:ea typeface="+mn-ea"/>
                <a:cs typeface="+mn-cs"/>
              </a:defRPr>
            </a:lvl6pPr>
            <a:lvl7pPr marL="2686050" indent="-228600" algn="l" rtl="0" fontAlgn="base">
              <a:spcBef>
                <a:spcPct val="20000"/>
              </a:spcBef>
              <a:spcAft>
                <a:spcPct val="0"/>
              </a:spcAft>
              <a:buClr>
                <a:schemeClr val="accent2"/>
              </a:buClr>
              <a:buSzPct val="80000"/>
              <a:buFont typeface="Wingdings" pitchFamily="2" charset="2"/>
              <a:buChar char="§"/>
              <a:defRPr sz="2000">
                <a:solidFill>
                  <a:schemeClr val="dk1"/>
                </a:solidFill>
                <a:latin typeface="+mn-lt"/>
                <a:ea typeface="+mn-ea"/>
                <a:cs typeface="+mn-cs"/>
              </a:defRPr>
            </a:lvl7pPr>
            <a:lvl8pPr marL="3143250" indent="-228600" algn="l" rtl="0" fontAlgn="base">
              <a:spcBef>
                <a:spcPct val="20000"/>
              </a:spcBef>
              <a:spcAft>
                <a:spcPct val="0"/>
              </a:spcAft>
              <a:buClr>
                <a:schemeClr val="accent2"/>
              </a:buClr>
              <a:buSzPct val="80000"/>
              <a:buFont typeface="Wingdings" pitchFamily="2" charset="2"/>
              <a:buChar char="§"/>
              <a:defRPr sz="2000">
                <a:solidFill>
                  <a:schemeClr val="dk1"/>
                </a:solidFill>
                <a:latin typeface="+mn-lt"/>
                <a:ea typeface="+mn-ea"/>
                <a:cs typeface="+mn-cs"/>
              </a:defRPr>
            </a:lvl8pPr>
            <a:lvl9pPr marL="3600450" indent="-228600" algn="l" rtl="0" fontAlgn="base">
              <a:spcBef>
                <a:spcPct val="20000"/>
              </a:spcBef>
              <a:spcAft>
                <a:spcPct val="0"/>
              </a:spcAft>
              <a:buClr>
                <a:schemeClr val="accent2"/>
              </a:buClr>
              <a:buSzPct val="80000"/>
              <a:buFont typeface="Wingdings" pitchFamily="2" charset="2"/>
              <a:buChar char="§"/>
              <a:defRPr sz="2000">
                <a:solidFill>
                  <a:schemeClr val="dk1"/>
                </a:solidFill>
                <a:latin typeface="+mn-lt"/>
                <a:ea typeface="+mn-ea"/>
                <a:cs typeface="+mn-cs"/>
              </a:defRPr>
            </a:lvl9pPr>
          </a:lstStyle>
          <a:p>
            <a:pPr marL="0" indent="0" algn="ctr">
              <a:buFontTx/>
              <a:buNone/>
            </a:pPr>
            <a:r>
              <a:rPr lang="en-US" sz="1400" b="1" kern="0" dirty="0">
                <a:solidFill>
                  <a:srgbClr val="000000"/>
                </a:solidFill>
              </a:rPr>
              <a:t>6,841,623</a:t>
            </a:r>
            <a:r>
              <a:rPr lang="en-US" sz="1400" kern="0" dirty="0">
                <a:solidFill>
                  <a:srgbClr val="000000"/>
                </a:solidFill>
              </a:rPr>
              <a:t> megawatt-hours (MWh)</a:t>
            </a:r>
          </a:p>
        </p:txBody>
      </p:sp>
      <p:sp>
        <p:nvSpPr>
          <p:cNvPr id="12" name="Content Placeholder 2">
            <a:extLst>
              <a:ext uri="{FF2B5EF4-FFF2-40B4-BE49-F238E27FC236}">
                <a16:creationId xmlns:a16="http://schemas.microsoft.com/office/drawing/2014/main" id="{5AA9018D-04BF-42D0-9726-F52239546149}"/>
              </a:ext>
            </a:extLst>
          </p:cNvPr>
          <p:cNvSpPr txBox="1">
            <a:spLocks/>
          </p:cNvSpPr>
          <p:nvPr/>
        </p:nvSpPr>
        <p:spPr bwMode="auto">
          <a:xfrm>
            <a:off x="6053392" y="3902456"/>
            <a:ext cx="2983659" cy="49117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00"/>
              </a:buClr>
              <a:buChar char="•"/>
              <a:defRPr sz="2800">
                <a:solidFill>
                  <a:schemeClr val="dk1"/>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000">
                <a:solidFill>
                  <a:schemeClr val="dk1"/>
                </a:solidFill>
                <a:latin typeface="+mn-lt"/>
                <a:ea typeface="+mn-ea"/>
                <a:cs typeface="+mn-cs"/>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dk1"/>
                </a:solidFill>
                <a:latin typeface="+mn-lt"/>
                <a:ea typeface="+mn-ea"/>
                <a:cs typeface="+mn-cs"/>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dk1"/>
                </a:solidFill>
                <a:latin typeface="+mn-lt"/>
                <a:ea typeface="+mn-ea"/>
                <a:cs typeface="+mn-cs"/>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dk1"/>
                </a:solidFill>
                <a:latin typeface="+mn-lt"/>
                <a:ea typeface="+mn-ea"/>
                <a:cs typeface="+mn-cs"/>
              </a:defRPr>
            </a:lvl5pPr>
            <a:lvl6pPr marL="2228850" indent="-228600" algn="l" rtl="0" fontAlgn="base">
              <a:spcBef>
                <a:spcPct val="20000"/>
              </a:spcBef>
              <a:spcAft>
                <a:spcPct val="0"/>
              </a:spcAft>
              <a:buClr>
                <a:schemeClr val="accent2"/>
              </a:buClr>
              <a:buSzPct val="80000"/>
              <a:buFont typeface="Wingdings" pitchFamily="2" charset="2"/>
              <a:buChar char="§"/>
              <a:defRPr sz="2000">
                <a:solidFill>
                  <a:schemeClr val="dk1"/>
                </a:solidFill>
                <a:latin typeface="+mn-lt"/>
                <a:ea typeface="+mn-ea"/>
                <a:cs typeface="+mn-cs"/>
              </a:defRPr>
            </a:lvl6pPr>
            <a:lvl7pPr marL="2686050" indent="-228600" algn="l" rtl="0" fontAlgn="base">
              <a:spcBef>
                <a:spcPct val="20000"/>
              </a:spcBef>
              <a:spcAft>
                <a:spcPct val="0"/>
              </a:spcAft>
              <a:buClr>
                <a:schemeClr val="accent2"/>
              </a:buClr>
              <a:buSzPct val="80000"/>
              <a:buFont typeface="Wingdings" pitchFamily="2" charset="2"/>
              <a:buChar char="§"/>
              <a:defRPr sz="2000">
                <a:solidFill>
                  <a:schemeClr val="dk1"/>
                </a:solidFill>
                <a:latin typeface="+mn-lt"/>
                <a:ea typeface="+mn-ea"/>
                <a:cs typeface="+mn-cs"/>
              </a:defRPr>
            </a:lvl7pPr>
            <a:lvl8pPr marL="3143250" indent="-228600" algn="l" rtl="0" fontAlgn="base">
              <a:spcBef>
                <a:spcPct val="20000"/>
              </a:spcBef>
              <a:spcAft>
                <a:spcPct val="0"/>
              </a:spcAft>
              <a:buClr>
                <a:schemeClr val="accent2"/>
              </a:buClr>
              <a:buSzPct val="80000"/>
              <a:buFont typeface="Wingdings" pitchFamily="2" charset="2"/>
              <a:buChar char="§"/>
              <a:defRPr sz="2000">
                <a:solidFill>
                  <a:schemeClr val="dk1"/>
                </a:solidFill>
                <a:latin typeface="+mn-lt"/>
                <a:ea typeface="+mn-ea"/>
                <a:cs typeface="+mn-cs"/>
              </a:defRPr>
            </a:lvl8pPr>
            <a:lvl9pPr marL="3600450" indent="-228600" algn="l" rtl="0" fontAlgn="base">
              <a:spcBef>
                <a:spcPct val="20000"/>
              </a:spcBef>
              <a:spcAft>
                <a:spcPct val="0"/>
              </a:spcAft>
              <a:buClr>
                <a:schemeClr val="accent2"/>
              </a:buClr>
              <a:buSzPct val="80000"/>
              <a:buFont typeface="Wingdings" pitchFamily="2" charset="2"/>
              <a:buChar char="§"/>
              <a:defRPr sz="2000">
                <a:solidFill>
                  <a:schemeClr val="dk1"/>
                </a:solidFill>
                <a:latin typeface="+mn-lt"/>
                <a:ea typeface="+mn-ea"/>
                <a:cs typeface="+mn-cs"/>
              </a:defRPr>
            </a:lvl9pPr>
          </a:lstStyle>
          <a:p>
            <a:pPr marL="0" indent="0" algn="ctr">
              <a:buFontTx/>
              <a:buNone/>
            </a:pPr>
            <a:r>
              <a:rPr lang="en-US" sz="1400" b="1" kern="0" dirty="0">
                <a:solidFill>
                  <a:srgbClr val="000000"/>
                </a:solidFill>
              </a:rPr>
              <a:t>4,517,730</a:t>
            </a:r>
            <a:r>
              <a:rPr lang="en-US" sz="1400" kern="0" dirty="0">
                <a:solidFill>
                  <a:srgbClr val="000000"/>
                </a:solidFill>
              </a:rPr>
              <a:t>  megawatt-hours (MWh)</a:t>
            </a:r>
          </a:p>
        </p:txBody>
      </p:sp>
      <p:pic>
        <p:nvPicPr>
          <p:cNvPr id="13" name="Picture 12">
            <a:extLst>
              <a:ext uri="{FF2B5EF4-FFF2-40B4-BE49-F238E27FC236}">
                <a16:creationId xmlns:a16="http://schemas.microsoft.com/office/drawing/2014/main" id="{D50F7AAE-2320-4BD8-A46E-5787E2A97933}"/>
              </a:ext>
            </a:extLst>
          </p:cNvPr>
          <p:cNvPicPr>
            <a:picLocks noChangeAspect="1"/>
          </p:cNvPicPr>
          <p:nvPr/>
        </p:nvPicPr>
        <p:blipFill>
          <a:blip r:embed="rId6"/>
          <a:stretch>
            <a:fillRect/>
          </a:stretch>
        </p:blipFill>
        <p:spPr>
          <a:xfrm>
            <a:off x="106949" y="1314733"/>
            <a:ext cx="1381125" cy="3276600"/>
          </a:xfrm>
          <a:prstGeom prst="rect">
            <a:avLst/>
          </a:prstGeom>
        </p:spPr>
      </p:pic>
    </p:spTree>
    <p:extLst>
      <p:ext uri="{BB962C8B-B14F-4D97-AF65-F5344CB8AC3E}">
        <p14:creationId xmlns:p14="http://schemas.microsoft.com/office/powerpoint/2010/main" val="322285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FD70-3A06-4698-9D6C-52BAF9AF0A80}"/>
              </a:ext>
            </a:extLst>
          </p:cNvPr>
          <p:cNvSpPr>
            <a:spLocks noGrp="1"/>
          </p:cNvSpPr>
          <p:nvPr>
            <p:ph type="title"/>
          </p:nvPr>
        </p:nvSpPr>
        <p:spPr/>
        <p:txBody>
          <a:bodyPr/>
          <a:lstStyle/>
          <a:p>
            <a:r>
              <a:rPr lang="en-US" dirty="0"/>
              <a:t>Comparison of Conforming Portfolios: Average Portfolio Costs (2023-2035)</a:t>
            </a:r>
          </a:p>
        </p:txBody>
      </p:sp>
      <p:sp>
        <p:nvSpPr>
          <p:cNvPr id="4" name="Slide Number Placeholder 3">
            <a:extLst>
              <a:ext uri="{FF2B5EF4-FFF2-40B4-BE49-F238E27FC236}">
                <a16:creationId xmlns:a16="http://schemas.microsoft.com/office/drawing/2014/main" id="{7F6659A5-DED3-4596-B384-7D177323A464}"/>
              </a:ext>
            </a:extLst>
          </p:cNvPr>
          <p:cNvSpPr>
            <a:spLocks noGrp="1"/>
          </p:cNvSpPr>
          <p:nvPr>
            <p:ph type="sldNum" sz="quarter" idx="12"/>
          </p:nvPr>
        </p:nvSpPr>
        <p:spPr/>
        <p:txBody>
          <a:bodyPr/>
          <a:lstStyle/>
          <a:p>
            <a:pPr algn="r"/>
            <a:fld id="{DA8E9418-BC80-4D78-AD7F-BC955AFB0480}" type="slidenum">
              <a:rPr lang="en-US" altLang="en-US" smtClean="0"/>
              <a:pPr algn="r"/>
              <a:t>11</a:t>
            </a:fld>
            <a:endParaRPr lang="en-US" altLang="en-US" dirty="0"/>
          </a:p>
        </p:txBody>
      </p:sp>
      <p:graphicFrame>
        <p:nvGraphicFramePr>
          <p:cNvPr id="6" name="Chart 5">
            <a:extLst>
              <a:ext uri="{FF2B5EF4-FFF2-40B4-BE49-F238E27FC236}">
                <a16:creationId xmlns:a16="http://schemas.microsoft.com/office/drawing/2014/main" id="{81425BA0-CC8E-4F8E-9A14-8370FC1B3B35}"/>
              </a:ext>
            </a:extLst>
          </p:cNvPr>
          <p:cNvGraphicFramePr>
            <a:graphicFrameLocks/>
          </p:cNvGraphicFramePr>
          <p:nvPr>
            <p:extLst>
              <p:ext uri="{D42A27DB-BD31-4B8C-83A1-F6EECF244321}">
                <p14:modId xmlns:p14="http://schemas.microsoft.com/office/powerpoint/2010/main" val="440000731"/>
              </p:ext>
            </p:extLst>
          </p:nvPr>
        </p:nvGraphicFramePr>
        <p:xfrm>
          <a:off x="117763" y="1416515"/>
          <a:ext cx="8908473" cy="50881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674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B09A-A46F-46DA-987C-1A96D5BDE083}"/>
              </a:ext>
            </a:extLst>
          </p:cNvPr>
          <p:cNvSpPr>
            <a:spLocks noGrp="1"/>
          </p:cNvSpPr>
          <p:nvPr>
            <p:ph type="title"/>
          </p:nvPr>
        </p:nvSpPr>
        <p:spPr/>
        <p:txBody>
          <a:bodyPr/>
          <a:lstStyle/>
          <a:p>
            <a:r>
              <a:rPr lang="en-US" dirty="0"/>
              <a:t>Comprehensive Modeling Results</a:t>
            </a:r>
          </a:p>
        </p:txBody>
      </p:sp>
      <p:sp>
        <p:nvSpPr>
          <p:cNvPr id="4" name="Slide Number Placeholder 3">
            <a:extLst>
              <a:ext uri="{FF2B5EF4-FFF2-40B4-BE49-F238E27FC236}">
                <a16:creationId xmlns:a16="http://schemas.microsoft.com/office/drawing/2014/main" id="{528EA3E0-AEE6-4938-9674-FB85BE6027B9}"/>
              </a:ext>
            </a:extLst>
          </p:cNvPr>
          <p:cNvSpPr>
            <a:spLocks noGrp="1"/>
          </p:cNvSpPr>
          <p:nvPr>
            <p:ph type="sldNum" sz="quarter" idx="12"/>
          </p:nvPr>
        </p:nvSpPr>
        <p:spPr/>
        <p:txBody>
          <a:bodyPr/>
          <a:lstStyle/>
          <a:p>
            <a:pPr algn="r"/>
            <a:fld id="{DA8E9418-BC80-4D78-AD7F-BC955AFB0480}" type="slidenum">
              <a:rPr lang="en-US" altLang="en-US" smtClean="0"/>
              <a:pPr algn="r"/>
              <a:t>12</a:t>
            </a:fld>
            <a:endParaRPr lang="en-US" altLang="en-US" dirty="0"/>
          </a:p>
        </p:txBody>
      </p:sp>
      <p:sp>
        <p:nvSpPr>
          <p:cNvPr id="3" name="Content Placeholder 2">
            <a:extLst>
              <a:ext uri="{FF2B5EF4-FFF2-40B4-BE49-F238E27FC236}">
                <a16:creationId xmlns:a16="http://schemas.microsoft.com/office/drawing/2014/main" id="{66DCB280-245C-40E0-BCE8-123AC4DB1251}"/>
              </a:ext>
            </a:extLst>
          </p:cNvPr>
          <p:cNvSpPr>
            <a:spLocks noGrp="1"/>
          </p:cNvSpPr>
          <p:nvPr>
            <p:ph idx="1"/>
          </p:nvPr>
        </p:nvSpPr>
        <p:spPr>
          <a:xfrm>
            <a:off x="396875" y="1407634"/>
            <a:ext cx="8386763" cy="1151389"/>
          </a:xfrm>
        </p:spPr>
        <p:txBody>
          <a:bodyPr/>
          <a:lstStyle/>
          <a:p>
            <a:pPr marL="0" indent="0">
              <a:buNone/>
            </a:pPr>
            <a:r>
              <a:rPr lang="en-US" dirty="0"/>
              <a:t>For more information and comprehensive modeling results visit </a:t>
            </a:r>
            <a:r>
              <a:rPr lang="en-US" dirty="0">
                <a:hlinkClick r:id="rId3"/>
              </a:rPr>
              <a:t>cleanpowersf.org/</a:t>
            </a:r>
            <a:r>
              <a:rPr lang="en-US" dirty="0" err="1">
                <a:hlinkClick r:id="rId3"/>
              </a:rPr>
              <a:t>resourceplan</a:t>
            </a:r>
            <a:r>
              <a:rPr lang="en-US" dirty="0">
                <a:hlinkClick r:id="rId3"/>
              </a:rPr>
              <a:t> </a:t>
            </a:r>
            <a:r>
              <a:rPr lang="en-US" dirty="0"/>
              <a:t>:</a:t>
            </a:r>
          </a:p>
        </p:txBody>
      </p:sp>
      <p:pic>
        <p:nvPicPr>
          <p:cNvPr id="6" name="Picture 5">
            <a:extLst>
              <a:ext uri="{FF2B5EF4-FFF2-40B4-BE49-F238E27FC236}">
                <a16:creationId xmlns:a16="http://schemas.microsoft.com/office/drawing/2014/main" id="{224D365E-9144-433C-83F7-C3D419062651}"/>
              </a:ext>
            </a:extLst>
          </p:cNvPr>
          <p:cNvPicPr>
            <a:picLocks noChangeAspect="1"/>
          </p:cNvPicPr>
          <p:nvPr/>
        </p:nvPicPr>
        <p:blipFill>
          <a:blip r:embed="rId4"/>
          <a:stretch>
            <a:fillRect/>
          </a:stretch>
        </p:blipFill>
        <p:spPr>
          <a:xfrm>
            <a:off x="2576875" y="2559023"/>
            <a:ext cx="3586993" cy="1854738"/>
          </a:xfrm>
          <a:prstGeom prst="rect">
            <a:avLst/>
          </a:prstGeom>
        </p:spPr>
      </p:pic>
      <p:pic>
        <p:nvPicPr>
          <p:cNvPr id="12" name="Picture 11">
            <a:extLst>
              <a:ext uri="{FF2B5EF4-FFF2-40B4-BE49-F238E27FC236}">
                <a16:creationId xmlns:a16="http://schemas.microsoft.com/office/drawing/2014/main" id="{D582303F-6174-4FD9-B4A5-4D109DA87D05}"/>
              </a:ext>
            </a:extLst>
          </p:cNvPr>
          <p:cNvPicPr>
            <a:picLocks noChangeAspect="1"/>
          </p:cNvPicPr>
          <p:nvPr/>
        </p:nvPicPr>
        <p:blipFill>
          <a:blip r:embed="rId5"/>
          <a:stretch>
            <a:fillRect/>
          </a:stretch>
        </p:blipFill>
        <p:spPr>
          <a:xfrm>
            <a:off x="493665" y="4450031"/>
            <a:ext cx="3529889" cy="2263777"/>
          </a:xfrm>
          <a:prstGeom prst="rect">
            <a:avLst/>
          </a:prstGeom>
        </p:spPr>
      </p:pic>
      <p:pic>
        <p:nvPicPr>
          <p:cNvPr id="14" name="Picture 13">
            <a:extLst>
              <a:ext uri="{FF2B5EF4-FFF2-40B4-BE49-F238E27FC236}">
                <a16:creationId xmlns:a16="http://schemas.microsoft.com/office/drawing/2014/main" id="{51976A12-61E6-4DFF-A3ED-5BB8795AA15A}"/>
              </a:ext>
            </a:extLst>
          </p:cNvPr>
          <p:cNvPicPr>
            <a:picLocks noChangeAspect="1"/>
          </p:cNvPicPr>
          <p:nvPr/>
        </p:nvPicPr>
        <p:blipFill>
          <a:blip r:embed="rId6"/>
          <a:stretch>
            <a:fillRect/>
          </a:stretch>
        </p:blipFill>
        <p:spPr>
          <a:xfrm>
            <a:off x="4572000" y="4450031"/>
            <a:ext cx="3872275" cy="2414829"/>
          </a:xfrm>
          <a:prstGeom prst="rect">
            <a:avLst/>
          </a:prstGeom>
        </p:spPr>
      </p:pic>
    </p:spTree>
    <p:extLst>
      <p:ext uri="{BB962C8B-B14F-4D97-AF65-F5344CB8AC3E}">
        <p14:creationId xmlns:p14="http://schemas.microsoft.com/office/powerpoint/2010/main" val="284609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7974A5-EAE2-45B0-BE83-69D2D2F65D83}"/>
              </a:ext>
            </a:extLst>
          </p:cNvPr>
          <p:cNvSpPr>
            <a:spLocks noGrp="1"/>
          </p:cNvSpPr>
          <p:nvPr>
            <p:ph type="title"/>
          </p:nvPr>
        </p:nvSpPr>
        <p:spPr/>
        <p:txBody>
          <a:bodyPr/>
          <a:lstStyle/>
          <a:p>
            <a:r>
              <a:rPr lang="en-US" dirty="0"/>
              <a:t>Community engagement</a:t>
            </a:r>
          </a:p>
        </p:txBody>
      </p:sp>
      <p:sp>
        <p:nvSpPr>
          <p:cNvPr id="6" name="Text Placeholder 5">
            <a:extLst>
              <a:ext uri="{FF2B5EF4-FFF2-40B4-BE49-F238E27FC236}">
                <a16:creationId xmlns:a16="http://schemas.microsoft.com/office/drawing/2014/main" id="{37EA34C4-673E-46FE-AE98-6B76E1D31D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98FE24-0C77-44C4-801C-A4FB1CD8C947}"/>
              </a:ext>
            </a:extLst>
          </p:cNvPr>
          <p:cNvSpPr>
            <a:spLocks noGrp="1"/>
          </p:cNvSpPr>
          <p:nvPr>
            <p:ph type="sldNum" sz="quarter" idx="12"/>
          </p:nvPr>
        </p:nvSpPr>
        <p:spPr/>
        <p:txBody>
          <a:bodyPr/>
          <a:lstStyle/>
          <a:p>
            <a:pPr algn="r"/>
            <a:fld id="{DA8E9418-BC80-4D78-AD7F-BC955AFB0480}" type="slidenum">
              <a:rPr lang="en-US" altLang="en-US" smtClean="0"/>
              <a:pPr algn="r"/>
              <a:t>13</a:t>
            </a:fld>
            <a:endParaRPr lang="en-US" altLang="en-US" dirty="0"/>
          </a:p>
        </p:txBody>
      </p:sp>
    </p:spTree>
    <p:extLst>
      <p:ext uri="{BB962C8B-B14F-4D97-AF65-F5344CB8AC3E}">
        <p14:creationId xmlns:p14="http://schemas.microsoft.com/office/powerpoint/2010/main" val="2307874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DDA1B4-76E2-4271-8ED9-836B97A67B24}"/>
              </a:ext>
            </a:extLst>
          </p:cNvPr>
          <p:cNvSpPr>
            <a:spLocks noGrp="1"/>
          </p:cNvSpPr>
          <p:nvPr>
            <p:ph type="sldNum" sz="quarter" idx="12"/>
          </p:nvPr>
        </p:nvSpPr>
        <p:spPr>
          <a:xfrm>
            <a:off x="8521751" y="6310968"/>
            <a:ext cx="2193925" cy="457200"/>
          </a:xfrm>
        </p:spPr>
        <p:txBody>
          <a:bodyPr/>
          <a:lstStyle/>
          <a:p>
            <a:fld id="{95E3EC8A-18E9-4755-9251-73C7AAD3EA5F}" type="slidenum">
              <a:rPr lang="en-US" altLang="en-US" smtClean="0"/>
              <a:pPr/>
              <a:t>14</a:t>
            </a:fld>
            <a:endParaRPr lang="en-US" altLang="en-US"/>
          </a:p>
        </p:txBody>
      </p:sp>
      <p:sp>
        <p:nvSpPr>
          <p:cNvPr id="7" name="TextBox 6">
            <a:extLst>
              <a:ext uri="{FF2B5EF4-FFF2-40B4-BE49-F238E27FC236}">
                <a16:creationId xmlns:a16="http://schemas.microsoft.com/office/drawing/2014/main" id="{91B157A3-2B4A-48DB-8737-2B2EDB178F3A}"/>
              </a:ext>
            </a:extLst>
          </p:cNvPr>
          <p:cNvSpPr txBox="1"/>
          <p:nvPr/>
        </p:nvSpPr>
        <p:spPr>
          <a:xfrm>
            <a:off x="2020171" y="438122"/>
            <a:ext cx="6651881" cy="523220"/>
          </a:xfrm>
          <a:prstGeom prst="rect">
            <a:avLst/>
          </a:prstGeom>
          <a:noFill/>
        </p:spPr>
        <p:txBody>
          <a:bodyPr wrap="square" rtlCol="0">
            <a:spAutoFit/>
          </a:bodyPr>
          <a:lstStyle/>
          <a:p>
            <a:r>
              <a:rPr lang="en-US" sz="2800" b="1" dirty="0">
                <a:solidFill>
                  <a:srgbClr val="000000"/>
                </a:solidFill>
              </a:rPr>
              <a:t>Community Engagement &amp; Feedback </a:t>
            </a:r>
          </a:p>
        </p:txBody>
      </p:sp>
      <p:sp>
        <p:nvSpPr>
          <p:cNvPr id="14" name="TextBox 13">
            <a:extLst>
              <a:ext uri="{FF2B5EF4-FFF2-40B4-BE49-F238E27FC236}">
                <a16:creationId xmlns:a16="http://schemas.microsoft.com/office/drawing/2014/main" id="{00ACF074-2A53-422D-BF3B-3AD5AE95B618}"/>
              </a:ext>
            </a:extLst>
          </p:cNvPr>
          <p:cNvSpPr txBox="1"/>
          <p:nvPr/>
        </p:nvSpPr>
        <p:spPr>
          <a:xfrm>
            <a:off x="193964" y="1233056"/>
            <a:ext cx="8478088" cy="5213100"/>
          </a:xfrm>
          <a:prstGeom prst="rect">
            <a:avLst/>
          </a:prstGeom>
          <a:noFill/>
        </p:spPr>
        <p:txBody>
          <a:bodyPr wrap="square" lIns="91440" tIns="45720" rIns="91440" bIns="45720" rtlCol="0" anchor="t">
            <a:spAutoFit/>
          </a:bodyPr>
          <a:lstStyle/>
          <a:p>
            <a:r>
              <a:rPr lang="en-US" sz="2000" b="1" dirty="0"/>
              <a:t>Outreach Summary</a:t>
            </a:r>
          </a:p>
          <a:p>
            <a:endParaRPr lang="en-US" b="1" dirty="0"/>
          </a:p>
          <a:p>
            <a:r>
              <a:rPr lang="en-US" sz="1600" b="1" dirty="0"/>
              <a:t>Phase 1 (June - July)</a:t>
            </a:r>
          </a:p>
          <a:p>
            <a:pPr marL="285750" indent="-285750">
              <a:buFont typeface="Arial" panose="020B0604020202020204" pitchFamily="34" charset="0"/>
              <a:buChar char="•"/>
            </a:pPr>
            <a:r>
              <a:rPr lang="en-US" sz="1600" dirty="0"/>
              <a:t>Input &amp; feedback accepted via digital survey from Jun 5</a:t>
            </a:r>
            <a:r>
              <a:rPr lang="en-US" sz="1600" baseline="30000" dirty="0"/>
              <a:t>th</a:t>
            </a:r>
            <a:r>
              <a:rPr lang="en-US" sz="1600" dirty="0"/>
              <a:t> to Jul 6</a:t>
            </a:r>
            <a:r>
              <a:rPr lang="en-US" sz="1600" baseline="30000" dirty="0"/>
              <a:t>th</a:t>
            </a:r>
            <a:endParaRPr lang="en-US" sz="1600" dirty="0"/>
          </a:p>
          <a:p>
            <a:pPr marL="742950" lvl="1" indent="-285750">
              <a:buFont typeface="Arial" panose="020B0604020202020204" pitchFamily="34" charset="0"/>
              <a:buChar char="•"/>
            </a:pPr>
            <a:r>
              <a:rPr lang="en-US" sz="1600" dirty="0"/>
              <a:t>68 responses received</a:t>
            </a:r>
          </a:p>
          <a:p>
            <a:pPr marL="285750" indent="-285750">
              <a:buFont typeface="Arial" panose="020B0604020202020204" pitchFamily="34" charset="0"/>
              <a:buChar char="•"/>
            </a:pPr>
            <a:r>
              <a:rPr lang="en-US" sz="1600" dirty="0"/>
              <a:t>Two virtual community workshops held (6/21, 6/23)</a:t>
            </a:r>
            <a:endParaRPr lang="en-US" sz="1600" b="1" dirty="0"/>
          </a:p>
          <a:p>
            <a:pPr marL="742950" lvl="1" indent="-285750">
              <a:buFont typeface="Arial" panose="020B0604020202020204" pitchFamily="34" charset="0"/>
              <a:buChar char="•"/>
            </a:pPr>
            <a:r>
              <a:rPr lang="en-US" sz="1600" dirty="0"/>
              <a:t>Invited 600+ community stakeholder groups and their respective staff</a:t>
            </a:r>
          </a:p>
          <a:p>
            <a:pPr marL="742950" lvl="1" indent="-285750">
              <a:buFont typeface="Arial" panose="020B0604020202020204" pitchFamily="34" charset="0"/>
              <a:buChar char="•"/>
            </a:pPr>
            <a:r>
              <a:rPr lang="en-US" sz="1600" dirty="0"/>
              <a:t>24 participants from more than 15 different community-based organizations</a:t>
            </a:r>
          </a:p>
          <a:p>
            <a:pPr marL="285750" indent="-285750">
              <a:buFont typeface="Arial" panose="020B0604020202020204" pitchFamily="34" charset="0"/>
              <a:buChar char="•"/>
            </a:pPr>
            <a:r>
              <a:rPr lang="en-US" sz="1600" dirty="0"/>
              <a:t>Key themes we heard</a:t>
            </a:r>
            <a:r>
              <a:rPr lang="en-US" sz="1600" b="1" dirty="0"/>
              <a:t>: </a:t>
            </a:r>
            <a:r>
              <a:rPr lang="en-US" sz="1600" u="sng" dirty="0"/>
              <a:t>Affordability/Equity,</a:t>
            </a:r>
            <a:r>
              <a:rPr lang="en-US" sz="1600" dirty="0"/>
              <a:t> </a:t>
            </a:r>
            <a:r>
              <a:rPr lang="en-US" sz="1600" u="sng" dirty="0"/>
              <a:t>Reliability</a:t>
            </a:r>
            <a:r>
              <a:rPr lang="en-US" sz="1600" dirty="0"/>
              <a:t>, </a:t>
            </a:r>
            <a:r>
              <a:rPr lang="en-US" sz="1600" u="sng" dirty="0"/>
              <a:t>Sustainability</a:t>
            </a:r>
          </a:p>
          <a:p>
            <a:pPr marL="285750" indent="-285750">
              <a:buFont typeface="Arial" panose="020B0604020202020204" pitchFamily="34" charset="0"/>
              <a:buChar char="•"/>
            </a:pPr>
            <a:endParaRPr lang="en-US" sz="1600" dirty="0"/>
          </a:p>
          <a:p>
            <a:r>
              <a:rPr lang="en-US" sz="1600" b="1" dirty="0"/>
              <a:t>Phase 2 (Sept - Oct) </a:t>
            </a:r>
            <a:endParaRPr lang="en-US" b="1" dirty="0"/>
          </a:p>
          <a:p>
            <a:pPr marL="285750" indent="-285750">
              <a:buFont typeface="Arial" panose="020B0604020202020204" pitchFamily="34" charset="0"/>
              <a:buChar char="•"/>
            </a:pPr>
            <a:r>
              <a:rPr lang="en-US" sz="1600" dirty="0"/>
              <a:t>Written public comments were accepted online from Sept 20</a:t>
            </a:r>
            <a:r>
              <a:rPr lang="en-US" sz="1600" baseline="30000" dirty="0"/>
              <a:t>th</a:t>
            </a:r>
            <a:r>
              <a:rPr lang="en-US" sz="1600" dirty="0"/>
              <a:t> to Oct 14</a:t>
            </a:r>
            <a:r>
              <a:rPr lang="en-US" sz="1600" baseline="30000" dirty="0"/>
              <a:t>th </a:t>
            </a:r>
          </a:p>
          <a:p>
            <a:pPr marL="742950" lvl="1" indent="-285750">
              <a:buFont typeface="Arial" panose="020B0604020202020204" pitchFamily="34" charset="0"/>
              <a:buChar char="•"/>
            </a:pPr>
            <a:r>
              <a:rPr lang="en-US" sz="1600" dirty="0"/>
              <a:t>14 comments received using online form, 2 letters received</a:t>
            </a:r>
          </a:p>
          <a:p>
            <a:pPr marL="285750" indent="-285750">
              <a:buFont typeface="Arial" panose="020B0604020202020204" pitchFamily="34" charset="0"/>
              <a:buChar char="•"/>
            </a:pPr>
            <a:r>
              <a:rPr lang="en-US" sz="1600" dirty="0"/>
              <a:t>Two virtual community listening sessions held (9/29, 10/5) </a:t>
            </a:r>
          </a:p>
          <a:p>
            <a:pPr marL="285750" indent="-285750">
              <a:buFont typeface="Arial" panose="020B0604020202020204" pitchFamily="34" charset="0"/>
              <a:buChar char="•"/>
            </a:pPr>
            <a:r>
              <a:rPr lang="en-US" sz="1600" dirty="0"/>
              <a:t>Written comments received expressed a range of perspectives: </a:t>
            </a:r>
          </a:p>
          <a:p>
            <a:pPr marL="742950" lvl="1" indent="-285750">
              <a:buFont typeface="Arial" panose="020B0604020202020204" pitchFamily="34" charset="0"/>
              <a:buChar char="•"/>
            </a:pPr>
            <a:r>
              <a:rPr lang="en-US" sz="1600" dirty="0"/>
              <a:t>Emphasis on electric system reliability and affordability (i.e. rates)</a:t>
            </a:r>
          </a:p>
          <a:p>
            <a:pPr marL="742950" lvl="1" indent="-285750">
              <a:buFont typeface="Arial" panose="020B0604020202020204" pitchFamily="34" charset="0"/>
              <a:buChar char="•"/>
            </a:pPr>
            <a:r>
              <a:rPr lang="en-US" sz="1600" dirty="0"/>
              <a:t>Interest in understanding the role of distributed energy resources, including rooftop solar, energy efficiency and demand-response</a:t>
            </a:r>
            <a:r>
              <a:rPr lang="en-US" sz="1600" strike="sngStrike" dirty="0"/>
              <a:t> </a:t>
            </a:r>
          </a:p>
          <a:p>
            <a:pPr marL="742950" lvl="1" indent="-285750">
              <a:buFont typeface="Arial" panose="020B0604020202020204" pitchFamily="34" charset="0"/>
              <a:buChar char="•"/>
            </a:pPr>
            <a:r>
              <a:rPr lang="en-US" sz="1600" dirty="0"/>
              <a:t>Support for the 90% Time Coincident portfolio with interest in seeing higher time coincidence in future Integrated Resource Plans  </a:t>
            </a:r>
          </a:p>
        </p:txBody>
      </p:sp>
    </p:spTree>
    <p:extLst>
      <p:ext uri="{BB962C8B-B14F-4D97-AF65-F5344CB8AC3E}">
        <p14:creationId xmlns:p14="http://schemas.microsoft.com/office/powerpoint/2010/main" val="406053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7974A5-EAE2-45B0-BE83-69D2D2F65D83}"/>
              </a:ext>
            </a:extLst>
          </p:cNvPr>
          <p:cNvSpPr>
            <a:spLocks noGrp="1"/>
          </p:cNvSpPr>
          <p:nvPr>
            <p:ph type="title"/>
          </p:nvPr>
        </p:nvSpPr>
        <p:spPr/>
        <p:txBody>
          <a:bodyPr/>
          <a:lstStyle/>
          <a:p>
            <a:r>
              <a:rPr lang="en-US" dirty="0"/>
              <a:t>Portfolio Evaluation</a:t>
            </a:r>
          </a:p>
        </p:txBody>
      </p:sp>
      <p:sp>
        <p:nvSpPr>
          <p:cNvPr id="6" name="Text Placeholder 5">
            <a:extLst>
              <a:ext uri="{FF2B5EF4-FFF2-40B4-BE49-F238E27FC236}">
                <a16:creationId xmlns:a16="http://schemas.microsoft.com/office/drawing/2014/main" id="{37EA34C4-673E-46FE-AE98-6B76E1D31D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98FE24-0C77-44C4-801C-A4FB1CD8C947}"/>
              </a:ext>
            </a:extLst>
          </p:cNvPr>
          <p:cNvSpPr>
            <a:spLocks noGrp="1"/>
          </p:cNvSpPr>
          <p:nvPr>
            <p:ph type="sldNum" sz="quarter" idx="12"/>
          </p:nvPr>
        </p:nvSpPr>
        <p:spPr/>
        <p:txBody>
          <a:bodyPr/>
          <a:lstStyle/>
          <a:p>
            <a:pPr algn="r"/>
            <a:fld id="{DA8E9418-BC80-4D78-AD7F-BC955AFB0480}" type="slidenum">
              <a:rPr lang="en-US" altLang="en-US" smtClean="0"/>
              <a:pPr algn="r"/>
              <a:t>15</a:t>
            </a:fld>
            <a:endParaRPr lang="en-US" altLang="en-US" dirty="0"/>
          </a:p>
        </p:txBody>
      </p:sp>
    </p:spTree>
    <p:extLst>
      <p:ext uri="{BB962C8B-B14F-4D97-AF65-F5344CB8AC3E}">
        <p14:creationId xmlns:p14="http://schemas.microsoft.com/office/powerpoint/2010/main" val="254342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50C1-8692-41E3-88F1-6116AD4104AB}"/>
              </a:ext>
            </a:extLst>
          </p:cNvPr>
          <p:cNvSpPr>
            <a:spLocks noGrp="1"/>
          </p:cNvSpPr>
          <p:nvPr>
            <p:ph type="title"/>
          </p:nvPr>
        </p:nvSpPr>
        <p:spPr/>
        <p:txBody>
          <a:bodyPr/>
          <a:lstStyle/>
          <a:p>
            <a:r>
              <a:rPr lang="en-US" dirty="0"/>
              <a:t>CleanPowerSF Portfolio Evaluation </a:t>
            </a:r>
          </a:p>
        </p:txBody>
      </p:sp>
      <p:sp>
        <p:nvSpPr>
          <p:cNvPr id="4" name="Slide Number Placeholder 3">
            <a:extLst>
              <a:ext uri="{FF2B5EF4-FFF2-40B4-BE49-F238E27FC236}">
                <a16:creationId xmlns:a16="http://schemas.microsoft.com/office/drawing/2014/main" id="{520FF41C-4E35-4085-88B2-A456BF7377D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8E9418-BC80-4D78-AD7F-BC955AFB0480}"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6" name="Group 5">
            <a:extLst>
              <a:ext uri="{FF2B5EF4-FFF2-40B4-BE49-F238E27FC236}">
                <a16:creationId xmlns:a16="http://schemas.microsoft.com/office/drawing/2014/main" id="{561278E8-2B54-4201-994B-7D09FAE5A36E}"/>
              </a:ext>
            </a:extLst>
          </p:cNvPr>
          <p:cNvGrpSpPr/>
          <p:nvPr/>
        </p:nvGrpSpPr>
        <p:grpSpPr>
          <a:xfrm>
            <a:off x="360362" y="1437569"/>
            <a:ext cx="3371995" cy="5048511"/>
            <a:chOff x="-316215" y="1248759"/>
            <a:chExt cx="3771651" cy="5754319"/>
          </a:xfrm>
        </p:grpSpPr>
        <p:grpSp>
          <p:nvGrpSpPr>
            <p:cNvPr id="7" name="Group 6">
              <a:extLst>
                <a:ext uri="{FF2B5EF4-FFF2-40B4-BE49-F238E27FC236}">
                  <a16:creationId xmlns:a16="http://schemas.microsoft.com/office/drawing/2014/main" id="{A0CC4408-5DC2-46FF-B8DA-CCF360828E63}"/>
                </a:ext>
              </a:extLst>
            </p:cNvPr>
            <p:cNvGrpSpPr/>
            <p:nvPr/>
          </p:nvGrpSpPr>
          <p:grpSpPr>
            <a:xfrm>
              <a:off x="-316215" y="1248759"/>
              <a:ext cx="3771651" cy="5754319"/>
              <a:chOff x="-316215" y="1248759"/>
              <a:chExt cx="3771651" cy="5754319"/>
            </a:xfrm>
          </p:grpSpPr>
          <p:grpSp>
            <p:nvGrpSpPr>
              <p:cNvPr id="10" name="Group 9">
                <a:extLst>
                  <a:ext uri="{FF2B5EF4-FFF2-40B4-BE49-F238E27FC236}">
                    <a16:creationId xmlns:a16="http://schemas.microsoft.com/office/drawing/2014/main" id="{C83109CC-B42C-423A-A2A1-0D79B49C02A9}"/>
                  </a:ext>
                </a:extLst>
              </p:cNvPr>
              <p:cNvGrpSpPr/>
              <p:nvPr/>
            </p:nvGrpSpPr>
            <p:grpSpPr>
              <a:xfrm>
                <a:off x="-316215" y="1248759"/>
                <a:ext cx="3771651" cy="4138898"/>
                <a:chOff x="64785" y="1231164"/>
                <a:chExt cx="3771651" cy="4138898"/>
              </a:xfrm>
            </p:grpSpPr>
            <p:grpSp>
              <p:nvGrpSpPr>
                <p:cNvPr id="12" name="Group 11">
                  <a:extLst>
                    <a:ext uri="{FF2B5EF4-FFF2-40B4-BE49-F238E27FC236}">
                      <a16:creationId xmlns:a16="http://schemas.microsoft.com/office/drawing/2014/main" id="{322CB711-58DF-4E7A-9DE7-B87AB7DB62DB}"/>
                    </a:ext>
                  </a:extLst>
                </p:cNvPr>
                <p:cNvGrpSpPr/>
                <p:nvPr/>
              </p:nvGrpSpPr>
              <p:grpSpPr>
                <a:xfrm>
                  <a:off x="64785" y="1231164"/>
                  <a:ext cx="3771651" cy="4138898"/>
                  <a:chOff x="-709685" y="939421"/>
                  <a:chExt cx="3328711" cy="4485907"/>
                </a:xfrm>
              </p:grpSpPr>
              <p:sp>
                <p:nvSpPr>
                  <p:cNvPr id="14" name="Freeform 5">
                    <a:extLst>
                      <a:ext uri="{FF2B5EF4-FFF2-40B4-BE49-F238E27FC236}">
                        <a16:creationId xmlns:a16="http://schemas.microsoft.com/office/drawing/2014/main" id="{0B5C6F57-A4AF-4CAE-9435-D400B1A6A411}"/>
                      </a:ext>
                    </a:extLst>
                  </p:cNvPr>
                  <p:cNvSpPr/>
                  <p:nvPr/>
                </p:nvSpPr>
                <p:spPr>
                  <a:xfrm>
                    <a:off x="-709684" y="939421"/>
                    <a:ext cx="3328709" cy="1263706"/>
                  </a:xfrm>
                  <a:custGeom>
                    <a:avLst/>
                    <a:gdLst>
                      <a:gd name="connsiteX0" fmla="*/ 0 w 5163051"/>
                      <a:gd name="connsiteY0" fmla="*/ 188129 h 1128772"/>
                      <a:gd name="connsiteX1" fmla="*/ 188129 w 5163051"/>
                      <a:gd name="connsiteY1" fmla="*/ 0 h 1128772"/>
                      <a:gd name="connsiteX2" fmla="*/ 4974922 w 5163051"/>
                      <a:gd name="connsiteY2" fmla="*/ 0 h 1128772"/>
                      <a:gd name="connsiteX3" fmla="*/ 5163051 w 5163051"/>
                      <a:gd name="connsiteY3" fmla="*/ 188129 h 1128772"/>
                      <a:gd name="connsiteX4" fmla="*/ 5163051 w 5163051"/>
                      <a:gd name="connsiteY4" fmla="*/ 940643 h 1128772"/>
                      <a:gd name="connsiteX5" fmla="*/ 4974922 w 5163051"/>
                      <a:gd name="connsiteY5" fmla="*/ 1128772 h 1128772"/>
                      <a:gd name="connsiteX6" fmla="*/ 188129 w 5163051"/>
                      <a:gd name="connsiteY6" fmla="*/ 1128772 h 1128772"/>
                      <a:gd name="connsiteX7" fmla="*/ 0 w 5163051"/>
                      <a:gd name="connsiteY7" fmla="*/ 940643 h 1128772"/>
                      <a:gd name="connsiteX8" fmla="*/ 0 w 5163051"/>
                      <a:gd name="connsiteY8" fmla="*/ 188129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051" h="1128772">
                        <a:moveTo>
                          <a:pt x="5163051" y="940642"/>
                        </a:moveTo>
                        <a:cubicBezTo>
                          <a:pt x="5163051" y="1044543"/>
                          <a:pt x="5078823" y="1128771"/>
                          <a:pt x="4974922" y="1128771"/>
                        </a:cubicBezTo>
                        <a:lnTo>
                          <a:pt x="188129" y="1128771"/>
                        </a:lnTo>
                        <a:cubicBezTo>
                          <a:pt x="84228" y="1128771"/>
                          <a:pt x="0" y="1044543"/>
                          <a:pt x="0" y="940642"/>
                        </a:cubicBezTo>
                        <a:lnTo>
                          <a:pt x="0" y="188130"/>
                        </a:lnTo>
                        <a:cubicBezTo>
                          <a:pt x="0" y="84229"/>
                          <a:pt x="84228" y="1"/>
                          <a:pt x="188129" y="1"/>
                        </a:cubicBezTo>
                        <a:lnTo>
                          <a:pt x="4974922" y="1"/>
                        </a:lnTo>
                        <a:cubicBezTo>
                          <a:pt x="5078823" y="1"/>
                          <a:pt x="5163051" y="84229"/>
                          <a:pt x="5163051" y="188130"/>
                        </a:cubicBezTo>
                        <a:lnTo>
                          <a:pt x="5163051" y="940642"/>
                        </a:lnTo>
                        <a:close/>
                      </a:path>
                    </a:pathLst>
                  </a:custGeom>
                  <a:noFill/>
                  <a:ln w="508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2858" tIns="157972" rIns="247125" bIns="157972"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altLang="en-US" sz="2000" b="0" i="0" u="none" strike="noStrike" kern="1200" cap="none" spc="0" normalizeH="0" baseline="0" noProof="0" dirty="0">
                        <a:ln>
                          <a:noFill/>
                        </a:ln>
                        <a:solidFill>
                          <a:srgbClr val="333333"/>
                        </a:solidFill>
                        <a:effectLst/>
                        <a:uLnTx/>
                        <a:uFillTx/>
                        <a:latin typeface="Arial MT"/>
                        <a:ea typeface="+mn-ea"/>
                        <a:cs typeface="+mn-cs"/>
                      </a:rPr>
                      <a:t>Lead with </a:t>
                    </a:r>
                    <a:r>
                      <a:rPr kumimoji="0" lang="en-US" altLang="en-US" sz="2000" b="1" i="0" u="none" strike="noStrike" kern="1200" cap="none" spc="0" normalizeH="0" baseline="0" noProof="0" dirty="0">
                        <a:ln>
                          <a:noFill/>
                        </a:ln>
                        <a:solidFill>
                          <a:srgbClr val="333333"/>
                        </a:solidFill>
                        <a:effectLst/>
                        <a:uLnTx/>
                        <a:uFillTx/>
                        <a:latin typeface="Arial MT"/>
                        <a:ea typeface="+mn-ea"/>
                        <a:cs typeface="+mn-cs"/>
                      </a:rPr>
                      <a:t>Affordable </a:t>
                    </a:r>
                    <a:r>
                      <a:rPr kumimoji="0" lang="en-US" altLang="en-US" sz="2000" b="0" i="0" u="none" strike="noStrike" kern="1200" cap="none" spc="0" normalizeH="0" baseline="0" noProof="0" dirty="0">
                        <a:ln>
                          <a:noFill/>
                        </a:ln>
                        <a:solidFill>
                          <a:srgbClr val="333333"/>
                        </a:solidFill>
                        <a:effectLst/>
                        <a:uLnTx/>
                        <a:uFillTx/>
                        <a:latin typeface="Arial MT"/>
                        <a:ea typeface="+mn-ea"/>
                        <a:cs typeface="+mn-cs"/>
                      </a:rPr>
                      <a:t>and Reliable Service</a:t>
                    </a:r>
                    <a:endParaRPr kumimoji="0" lang="en-US" sz="2000" b="0" i="0" u="none" strike="noStrike" kern="1200" cap="none" spc="0" normalizeH="0" baseline="0" noProof="0" dirty="0">
                      <a:ln>
                        <a:noFill/>
                      </a:ln>
                      <a:solidFill>
                        <a:srgbClr val="333333"/>
                      </a:solidFill>
                      <a:effectLst/>
                      <a:uLnTx/>
                      <a:uFillTx/>
                      <a:latin typeface="Arial MT"/>
                      <a:ea typeface="+mn-ea"/>
                      <a:cs typeface="+mn-cs"/>
                    </a:endParaRPr>
                  </a:p>
                </p:txBody>
              </p:sp>
              <p:sp>
                <p:nvSpPr>
                  <p:cNvPr id="15" name="Freeform 12">
                    <a:extLst>
                      <a:ext uri="{FF2B5EF4-FFF2-40B4-BE49-F238E27FC236}">
                        <a16:creationId xmlns:a16="http://schemas.microsoft.com/office/drawing/2014/main" id="{10C52580-BBD3-4663-82FF-26C8C8DAE6DD}"/>
                      </a:ext>
                    </a:extLst>
                  </p:cNvPr>
                  <p:cNvSpPr/>
                  <p:nvPr/>
                </p:nvSpPr>
                <p:spPr>
                  <a:xfrm>
                    <a:off x="-690427" y="2594933"/>
                    <a:ext cx="3309453" cy="1213687"/>
                  </a:xfrm>
                  <a:custGeom>
                    <a:avLst/>
                    <a:gdLst>
                      <a:gd name="connsiteX0" fmla="*/ 0 w 5163051"/>
                      <a:gd name="connsiteY0" fmla="*/ 188129 h 1128772"/>
                      <a:gd name="connsiteX1" fmla="*/ 188129 w 5163051"/>
                      <a:gd name="connsiteY1" fmla="*/ 0 h 1128772"/>
                      <a:gd name="connsiteX2" fmla="*/ 4974922 w 5163051"/>
                      <a:gd name="connsiteY2" fmla="*/ 0 h 1128772"/>
                      <a:gd name="connsiteX3" fmla="*/ 5163051 w 5163051"/>
                      <a:gd name="connsiteY3" fmla="*/ 188129 h 1128772"/>
                      <a:gd name="connsiteX4" fmla="*/ 5163051 w 5163051"/>
                      <a:gd name="connsiteY4" fmla="*/ 940643 h 1128772"/>
                      <a:gd name="connsiteX5" fmla="*/ 4974922 w 5163051"/>
                      <a:gd name="connsiteY5" fmla="*/ 1128772 h 1128772"/>
                      <a:gd name="connsiteX6" fmla="*/ 188129 w 5163051"/>
                      <a:gd name="connsiteY6" fmla="*/ 1128772 h 1128772"/>
                      <a:gd name="connsiteX7" fmla="*/ 0 w 5163051"/>
                      <a:gd name="connsiteY7" fmla="*/ 940643 h 1128772"/>
                      <a:gd name="connsiteX8" fmla="*/ 0 w 5163051"/>
                      <a:gd name="connsiteY8" fmla="*/ 188129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051" h="1128772">
                        <a:moveTo>
                          <a:pt x="5163051" y="940642"/>
                        </a:moveTo>
                        <a:cubicBezTo>
                          <a:pt x="5163051" y="1044543"/>
                          <a:pt x="5078823" y="1128771"/>
                          <a:pt x="4974922" y="1128771"/>
                        </a:cubicBezTo>
                        <a:lnTo>
                          <a:pt x="188129" y="1128771"/>
                        </a:lnTo>
                        <a:cubicBezTo>
                          <a:pt x="84228" y="1128771"/>
                          <a:pt x="0" y="1044543"/>
                          <a:pt x="0" y="940642"/>
                        </a:cubicBezTo>
                        <a:lnTo>
                          <a:pt x="0" y="188130"/>
                        </a:lnTo>
                        <a:cubicBezTo>
                          <a:pt x="0" y="84229"/>
                          <a:pt x="84228" y="1"/>
                          <a:pt x="188129" y="1"/>
                        </a:cubicBezTo>
                        <a:lnTo>
                          <a:pt x="4974922" y="1"/>
                        </a:lnTo>
                        <a:cubicBezTo>
                          <a:pt x="5078823" y="1"/>
                          <a:pt x="5163051" y="84229"/>
                          <a:pt x="5163051" y="188130"/>
                        </a:cubicBezTo>
                        <a:lnTo>
                          <a:pt x="5163051" y="940642"/>
                        </a:lnTo>
                        <a:close/>
                      </a:path>
                    </a:pathLst>
                  </a:custGeom>
                  <a:noFill/>
                  <a:ln w="508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2858" tIns="154161" rIns="240013" bIns="154162"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altLang="en-US" sz="2000" b="0" i="0" u="none" strike="noStrike" kern="1200" cap="none" spc="0" normalizeH="0" baseline="0" noProof="0" dirty="0">
                        <a:ln>
                          <a:noFill/>
                        </a:ln>
                        <a:solidFill>
                          <a:srgbClr val="333333"/>
                        </a:solidFill>
                        <a:effectLst/>
                        <a:uLnTx/>
                        <a:uFillTx/>
                        <a:latin typeface="Arial MT"/>
                        <a:ea typeface="+mn-ea"/>
                        <a:cs typeface="+mn-cs"/>
                      </a:rPr>
                      <a:t>Provide </a:t>
                    </a:r>
                    <a:r>
                      <a:rPr kumimoji="0" lang="en-US" altLang="en-US" sz="2000" b="1" i="0" u="none" strike="noStrike" kern="1200" cap="none" spc="0" normalizeH="0" baseline="0" noProof="0" dirty="0">
                        <a:ln>
                          <a:noFill/>
                        </a:ln>
                        <a:solidFill>
                          <a:srgbClr val="333333"/>
                        </a:solidFill>
                        <a:effectLst/>
                        <a:uLnTx/>
                        <a:uFillTx/>
                        <a:latin typeface="Arial MT"/>
                        <a:ea typeface="+mn-ea"/>
                        <a:cs typeface="+mn-cs"/>
                      </a:rPr>
                      <a:t>Cleaner </a:t>
                    </a:r>
                    <a:r>
                      <a:rPr kumimoji="0" lang="en-US" altLang="en-US" sz="2000" b="0" i="0" u="none" strike="noStrike" kern="1200" cap="none" spc="0" normalizeH="0" baseline="0" noProof="0" dirty="0">
                        <a:ln>
                          <a:noFill/>
                        </a:ln>
                        <a:solidFill>
                          <a:srgbClr val="333333"/>
                        </a:solidFill>
                        <a:effectLst/>
                        <a:uLnTx/>
                        <a:uFillTx/>
                        <a:latin typeface="Arial MT"/>
                        <a:ea typeface="+mn-ea"/>
                        <a:cs typeface="+mn-cs"/>
                      </a:rPr>
                      <a:t>Electricity Alternatives</a:t>
                    </a:r>
                    <a:endParaRPr kumimoji="0" lang="en-US" sz="2000" b="0" i="0" u="none" strike="noStrike" kern="1200" cap="none" spc="0" normalizeH="0" baseline="0" noProof="0" dirty="0">
                      <a:ln>
                        <a:noFill/>
                      </a:ln>
                      <a:solidFill>
                        <a:srgbClr val="333333"/>
                      </a:solidFill>
                      <a:effectLst/>
                      <a:uLnTx/>
                      <a:uFillTx/>
                      <a:latin typeface="Arial MT"/>
                      <a:ea typeface="+mn-ea"/>
                      <a:cs typeface="+mn-cs"/>
                    </a:endParaRPr>
                  </a:p>
                </p:txBody>
              </p:sp>
              <p:sp>
                <p:nvSpPr>
                  <p:cNvPr id="16" name="Freeform 14">
                    <a:extLst>
                      <a:ext uri="{FF2B5EF4-FFF2-40B4-BE49-F238E27FC236}">
                        <a16:creationId xmlns:a16="http://schemas.microsoft.com/office/drawing/2014/main" id="{D4711C60-39F5-4242-AB02-E665E9F67031}"/>
                      </a:ext>
                    </a:extLst>
                  </p:cNvPr>
                  <p:cNvSpPr/>
                  <p:nvPr/>
                </p:nvSpPr>
                <p:spPr>
                  <a:xfrm>
                    <a:off x="-709685" y="4211641"/>
                    <a:ext cx="3309453" cy="1213687"/>
                  </a:xfrm>
                  <a:custGeom>
                    <a:avLst/>
                    <a:gdLst>
                      <a:gd name="connsiteX0" fmla="*/ 0 w 5163051"/>
                      <a:gd name="connsiteY0" fmla="*/ 188129 h 1128772"/>
                      <a:gd name="connsiteX1" fmla="*/ 188129 w 5163051"/>
                      <a:gd name="connsiteY1" fmla="*/ 0 h 1128772"/>
                      <a:gd name="connsiteX2" fmla="*/ 4974922 w 5163051"/>
                      <a:gd name="connsiteY2" fmla="*/ 0 h 1128772"/>
                      <a:gd name="connsiteX3" fmla="*/ 5163051 w 5163051"/>
                      <a:gd name="connsiteY3" fmla="*/ 188129 h 1128772"/>
                      <a:gd name="connsiteX4" fmla="*/ 5163051 w 5163051"/>
                      <a:gd name="connsiteY4" fmla="*/ 940643 h 1128772"/>
                      <a:gd name="connsiteX5" fmla="*/ 4974922 w 5163051"/>
                      <a:gd name="connsiteY5" fmla="*/ 1128772 h 1128772"/>
                      <a:gd name="connsiteX6" fmla="*/ 188129 w 5163051"/>
                      <a:gd name="connsiteY6" fmla="*/ 1128772 h 1128772"/>
                      <a:gd name="connsiteX7" fmla="*/ 0 w 5163051"/>
                      <a:gd name="connsiteY7" fmla="*/ 940643 h 1128772"/>
                      <a:gd name="connsiteX8" fmla="*/ 0 w 5163051"/>
                      <a:gd name="connsiteY8" fmla="*/ 188129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051" h="1128772">
                        <a:moveTo>
                          <a:pt x="5163051" y="940642"/>
                        </a:moveTo>
                        <a:cubicBezTo>
                          <a:pt x="5163051" y="1044543"/>
                          <a:pt x="5078823" y="1128771"/>
                          <a:pt x="4974922" y="1128771"/>
                        </a:cubicBezTo>
                        <a:lnTo>
                          <a:pt x="188129" y="1128771"/>
                        </a:lnTo>
                        <a:cubicBezTo>
                          <a:pt x="84228" y="1128771"/>
                          <a:pt x="0" y="1044543"/>
                          <a:pt x="0" y="940642"/>
                        </a:cubicBezTo>
                        <a:lnTo>
                          <a:pt x="0" y="188130"/>
                        </a:lnTo>
                        <a:cubicBezTo>
                          <a:pt x="0" y="84229"/>
                          <a:pt x="84228" y="1"/>
                          <a:pt x="188129" y="1"/>
                        </a:cubicBezTo>
                        <a:lnTo>
                          <a:pt x="4974922" y="1"/>
                        </a:lnTo>
                        <a:cubicBezTo>
                          <a:pt x="5078823" y="1"/>
                          <a:pt x="5163051" y="84229"/>
                          <a:pt x="5163051" y="188130"/>
                        </a:cubicBezTo>
                        <a:lnTo>
                          <a:pt x="5163051" y="940642"/>
                        </a:lnTo>
                        <a:close/>
                      </a:path>
                    </a:pathLst>
                  </a:custGeom>
                  <a:noFill/>
                  <a:ln w="508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2858" tIns="154162" rIns="240014" bIns="154161"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altLang="en-US" sz="2000" b="0" i="0" u="none" strike="noStrike" kern="1200" cap="none" spc="0" normalizeH="0" baseline="0" noProof="0" dirty="0">
                        <a:ln>
                          <a:noFill/>
                        </a:ln>
                        <a:solidFill>
                          <a:srgbClr val="333333"/>
                        </a:solidFill>
                        <a:effectLst/>
                        <a:uLnTx/>
                        <a:uFillTx/>
                        <a:latin typeface="Arial MT"/>
                        <a:ea typeface="+mn-ea"/>
                        <a:cs typeface="+mn-cs"/>
                      </a:rPr>
                      <a:t>   Invest in </a:t>
                    </a:r>
                    <a:r>
                      <a:rPr kumimoji="0" lang="en-US" altLang="en-US" sz="2000" b="1" i="0" u="none" strike="noStrike" kern="1200" cap="none" spc="0" normalizeH="0" baseline="0" noProof="0" dirty="0">
                        <a:ln>
                          <a:noFill/>
                        </a:ln>
                        <a:solidFill>
                          <a:srgbClr val="333333"/>
                        </a:solidFill>
                        <a:effectLst/>
                        <a:uLnTx/>
                        <a:uFillTx/>
                        <a:latin typeface="Arial MT"/>
                        <a:ea typeface="+mn-ea"/>
                        <a:cs typeface="+mn-cs"/>
                      </a:rPr>
                      <a:t>Local Renewable Projects</a:t>
                    </a:r>
                    <a:r>
                      <a:rPr kumimoji="0" lang="en-US" altLang="en-US" sz="2000" b="0" i="0" u="none" strike="noStrike" kern="1200" cap="none" spc="0" normalizeH="0" baseline="0" noProof="0" dirty="0">
                        <a:ln>
                          <a:noFill/>
                        </a:ln>
                        <a:solidFill>
                          <a:srgbClr val="333333"/>
                        </a:solidFill>
                        <a:effectLst/>
                        <a:uLnTx/>
                        <a:uFillTx/>
                        <a:latin typeface="Arial MT"/>
                        <a:ea typeface="+mn-ea"/>
                        <a:cs typeface="+mn-cs"/>
                      </a:rPr>
                      <a:t> and </a:t>
                    </a:r>
                    <a:r>
                      <a:rPr kumimoji="0" lang="en-US" altLang="en-US" sz="2000" b="1" i="0" u="none" strike="noStrike" kern="1200" cap="none" spc="0" normalizeH="0" baseline="0" noProof="0" dirty="0">
                        <a:ln>
                          <a:noFill/>
                        </a:ln>
                        <a:solidFill>
                          <a:srgbClr val="333333"/>
                        </a:solidFill>
                        <a:effectLst/>
                        <a:uLnTx/>
                        <a:uFillTx/>
                        <a:latin typeface="Arial MT"/>
                        <a:ea typeface="+mn-ea"/>
                        <a:cs typeface="+mn-cs"/>
                      </a:rPr>
                      <a:t>Local Jobs</a:t>
                    </a:r>
                    <a:endParaRPr kumimoji="0" lang="en-US" sz="2000" b="1" i="0" u="none" strike="noStrike" kern="1200" cap="none" spc="0" normalizeH="0" baseline="0" noProof="0" dirty="0">
                      <a:ln>
                        <a:noFill/>
                      </a:ln>
                      <a:solidFill>
                        <a:srgbClr val="333333"/>
                      </a:solidFill>
                      <a:effectLst/>
                      <a:uLnTx/>
                      <a:uFillTx/>
                      <a:latin typeface="Arial MT"/>
                      <a:ea typeface="+mn-ea"/>
                      <a:cs typeface="+mn-cs"/>
                    </a:endParaRPr>
                  </a:p>
                </p:txBody>
              </p:sp>
              <p:sp>
                <p:nvSpPr>
                  <p:cNvPr id="26" name="Freeform 14">
                    <a:extLst>
                      <a:ext uri="{FF2B5EF4-FFF2-40B4-BE49-F238E27FC236}">
                        <a16:creationId xmlns:a16="http://schemas.microsoft.com/office/drawing/2014/main" id="{B1CC6447-3FCE-4954-A2DD-3E59AFC01787}"/>
                      </a:ext>
                    </a:extLst>
                  </p:cNvPr>
                  <p:cNvSpPr/>
                  <p:nvPr/>
                </p:nvSpPr>
                <p:spPr>
                  <a:xfrm>
                    <a:off x="-709685" y="4198780"/>
                    <a:ext cx="3309453" cy="1213687"/>
                  </a:xfrm>
                  <a:custGeom>
                    <a:avLst/>
                    <a:gdLst>
                      <a:gd name="connsiteX0" fmla="*/ 0 w 5163051"/>
                      <a:gd name="connsiteY0" fmla="*/ 188129 h 1128772"/>
                      <a:gd name="connsiteX1" fmla="*/ 188129 w 5163051"/>
                      <a:gd name="connsiteY1" fmla="*/ 0 h 1128772"/>
                      <a:gd name="connsiteX2" fmla="*/ 4974922 w 5163051"/>
                      <a:gd name="connsiteY2" fmla="*/ 0 h 1128772"/>
                      <a:gd name="connsiteX3" fmla="*/ 5163051 w 5163051"/>
                      <a:gd name="connsiteY3" fmla="*/ 188129 h 1128772"/>
                      <a:gd name="connsiteX4" fmla="*/ 5163051 w 5163051"/>
                      <a:gd name="connsiteY4" fmla="*/ 940643 h 1128772"/>
                      <a:gd name="connsiteX5" fmla="*/ 4974922 w 5163051"/>
                      <a:gd name="connsiteY5" fmla="*/ 1128772 h 1128772"/>
                      <a:gd name="connsiteX6" fmla="*/ 188129 w 5163051"/>
                      <a:gd name="connsiteY6" fmla="*/ 1128772 h 1128772"/>
                      <a:gd name="connsiteX7" fmla="*/ 0 w 5163051"/>
                      <a:gd name="connsiteY7" fmla="*/ 940643 h 1128772"/>
                      <a:gd name="connsiteX8" fmla="*/ 0 w 5163051"/>
                      <a:gd name="connsiteY8" fmla="*/ 188129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051" h="1128772">
                        <a:moveTo>
                          <a:pt x="5163051" y="940642"/>
                        </a:moveTo>
                        <a:cubicBezTo>
                          <a:pt x="5163051" y="1044543"/>
                          <a:pt x="5078823" y="1128771"/>
                          <a:pt x="4974922" y="1128771"/>
                        </a:cubicBezTo>
                        <a:lnTo>
                          <a:pt x="188129" y="1128771"/>
                        </a:lnTo>
                        <a:cubicBezTo>
                          <a:pt x="84228" y="1128771"/>
                          <a:pt x="0" y="1044543"/>
                          <a:pt x="0" y="940642"/>
                        </a:cubicBezTo>
                        <a:lnTo>
                          <a:pt x="0" y="188130"/>
                        </a:lnTo>
                        <a:cubicBezTo>
                          <a:pt x="0" y="84229"/>
                          <a:pt x="84228" y="1"/>
                          <a:pt x="188129" y="1"/>
                        </a:cubicBezTo>
                        <a:lnTo>
                          <a:pt x="4974922" y="1"/>
                        </a:lnTo>
                        <a:cubicBezTo>
                          <a:pt x="5078823" y="1"/>
                          <a:pt x="5163051" y="84229"/>
                          <a:pt x="5163051" y="188130"/>
                        </a:cubicBezTo>
                        <a:lnTo>
                          <a:pt x="5163051" y="940642"/>
                        </a:lnTo>
                        <a:close/>
                      </a:path>
                    </a:pathLst>
                  </a:custGeom>
                  <a:noFill/>
                  <a:ln w="508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2858" tIns="154162" rIns="240014" bIns="154161"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altLang="en-US" sz="2000" b="0" i="0" u="none" strike="noStrike" kern="1200" cap="none" spc="0" normalizeH="0" baseline="0" noProof="0" dirty="0">
                        <a:ln>
                          <a:noFill/>
                        </a:ln>
                        <a:solidFill>
                          <a:srgbClr val="333333"/>
                        </a:solidFill>
                        <a:effectLst/>
                        <a:uLnTx/>
                        <a:uFillTx/>
                        <a:latin typeface="Arial MT"/>
                        <a:ea typeface="+mn-ea"/>
                        <a:cs typeface="+mn-cs"/>
                      </a:rPr>
                      <a:t>   Invest in </a:t>
                    </a:r>
                    <a:r>
                      <a:rPr kumimoji="0" lang="en-US" altLang="en-US" sz="2000" b="1" i="0" u="none" strike="noStrike" kern="1200" cap="none" spc="0" normalizeH="0" baseline="0" noProof="0" dirty="0">
                        <a:ln>
                          <a:noFill/>
                        </a:ln>
                        <a:solidFill>
                          <a:srgbClr val="333333"/>
                        </a:solidFill>
                        <a:effectLst/>
                        <a:uLnTx/>
                        <a:uFillTx/>
                        <a:latin typeface="Arial MT"/>
                        <a:ea typeface="+mn-ea"/>
                        <a:cs typeface="+mn-cs"/>
                      </a:rPr>
                      <a:t>Local Renewable Projects</a:t>
                    </a:r>
                    <a:r>
                      <a:rPr kumimoji="0" lang="en-US" altLang="en-US" sz="2000" b="0" i="0" u="none" strike="noStrike" kern="1200" cap="none" spc="0" normalizeH="0" baseline="0" noProof="0" dirty="0">
                        <a:ln>
                          <a:noFill/>
                        </a:ln>
                        <a:solidFill>
                          <a:srgbClr val="333333"/>
                        </a:solidFill>
                        <a:effectLst/>
                        <a:uLnTx/>
                        <a:uFillTx/>
                        <a:latin typeface="Arial MT"/>
                        <a:ea typeface="+mn-ea"/>
                        <a:cs typeface="+mn-cs"/>
                      </a:rPr>
                      <a:t> and </a:t>
                    </a:r>
                    <a:r>
                      <a:rPr kumimoji="0" lang="en-US" altLang="en-US" sz="2000" b="1" i="0" u="none" strike="noStrike" kern="1200" cap="none" spc="0" normalizeH="0" baseline="0" noProof="0" dirty="0">
                        <a:ln>
                          <a:noFill/>
                        </a:ln>
                        <a:solidFill>
                          <a:srgbClr val="333333"/>
                        </a:solidFill>
                        <a:effectLst/>
                        <a:uLnTx/>
                        <a:uFillTx/>
                        <a:latin typeface="Arial MT"/>
                        <a:ea typeface="+mn-ea"/>
                        <a:cs typeface="+mn-cs"/>
                      </a:rPr>
                      <a:t>Local Jobs</a:t>
                    </a:r>
                    <a:endParaRPr kumimoji="0" lang="en-US" sz="2000" b="1" i="0" u="none" strike="noStrike" kern="1200" cap="none" spc="0" normalizeH="0" baseline="0" noProof="0" dirty="0">
                      <a:ln>
                        <a:noFill/>
                      </a:ln>
                      <a:solidFill>
                        <a:srgbClr val="333333"/>
                      </a:solidFill>
                      <a:effectLst/>
                      <a:uLnTx/>
                      <a:uFillTx/>
                      <a:latin typeface="Arial MT"/>
                      <a:ea typeface="+mn-ea"/>
                      <a:cs typeface="+mn-cs"/>
                    </a:endParaRPr>
                  </a:p>
                </p:txBody>
              </p:sp>
            </p:grpSp>
            <p:pic>
              <p:nvPicPr>
                <p:cNvPr id="13" name="Picture 12">
                  <a:extLst>
                    <a:ext uri="{FF2B5EF4-FFF2-40B4-BE49-F238E27FC236}">
                      <a16:creationId xmlns:a16="http://schemas.microsoft.com/office/drawing/2014/main" id="{98ACF517-B040-448B-B92C-D72EE78DA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82" y="1411070"/>
                  <a:ext cx="679079" cy="626549"/>
                </a:xfrm>
                <a:prstGeom prst="rect">
                  <a:avLst/>
                </a:prstGeom>
                <a:ln>
                  <a:noFill/>
                </a:ln>
              </p:spPr>
            </p:pic>
          </p:grpSp>
          <p:sp>
            <p:nvSpPr>
              <p:cNvPr id="11" name="Freeform 14">
                <a:extLst>
                  <a:ext uri="{FF2B5EF4-FFF2-40B4-BE49-F238E27FC236}">
                    <a16:creationId xmlns:a16="http://schemas.microsoft.com/office/drawing/2014/main" id="{A7DC41C6-D9DC-4113-AABC-EB6F27A1D406}"/>
                  </a:ext>
                </a:extLst>
              </p:cNvPr>
              <p:cNvSpPr/>
              <p:nvPr/>
            </p:nvSpPr>
            <p:spPr>
              <a:xfrm>
                <a:off x="-316215" y="5762038"/>
                <a:ext cx="3749831" cy="1241040"/>
              </a:xfrm>
              <a:custGeom>
                <a:avLst/>
                <a:gdLst>
                  <a:gd name="connsiteX0" fmla="*/ 0 w 5163051"/>
                  <a:gd name="connsiteY0" fmla="*/ 188129 h 1128772"/>
                  <a:gd name="connsiteX1" fmla="*/ 188129 w 5163051"/>
                  <a:gd name="connsiteY1" fmla="*/ 0 h 1128772"/>
                  <a:gd name="connsiteX2" fmla="*/ 4974922 w 5163051"/>
                  <a:gd name="connsiteY2" fmla="*/ 0 h 1128772"/>
                  <a:gd name="connsiteX3" fmla="*/ 5163051 w 5163051"/>
                  <a:gd name="connsiteY3" fmla="*/ 188129 h 1128772"/>
                  <a:gd name="connsiteX4" fmla="*/ 5163051 w 5163051"/>
                  <a:gd name="connsiteY4" fmla="*/ 940643 h 1128772"/>
                  <a:gd name="connsiteX5" fmla="*/ 4974922 w 5163051"/>
                  <a:gd name="connsiteY5" fmla="*/ 1128772 h 1128772"/>
                  <a:gd name="connsiteX6" fmla="*/ 188129 w 5163051"/>
                  <a:gd name="connsiteY6" fmla="*/ 1128772 h 1128772"/>
                  <a:gd name="connsiteX7" fmla="*/ 0 w 5163051"/>
                  <a:gd name="connsiteY7" fmla="*/ 940643 h 1128772"/>
                  <a:gd name="connsiteX8" fmla="*/ 0 w 5163051"/>
                  <a:gd name="connsiteY8" fmla="*/ 188129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051" h="1128772">
                    <a:moveTo>
                      <a:pt x="5163051" y="940642"/>
                    </a:moveTo>
                    <a:cubicBezTo>
                      <a:pt x="5163051" y="1044543"/>
                      <a:pt x="5078823" y="1128771"/>
                      <a:pt x="4974922" y="1128771"/>
                    </a:cubicBezTo>
                    <a:lnTo>
                      <a:pt x="188129" y="1128771"/>
                    </a:lnTo>
                    <a:cubicBezTo>
                      <a:pt x="84228" y="1128771"/>
                      <a:pt x="0" y="1044543"/>
                      <a:pt x="0" y="940642"/>
                    </a:cubicBezTo>
                    <a:lnTo>
                      <a:pt x="0" y="188130"/>
                    </a:lnTo>
                    <a:cubicBezTo>
                      <a:pt x="0" y="84229"/>
                      <a:pt x="84228" y="1"/>
                      <a:pt x="188129" y="1"/>
                    </a:cubicBezTo>
                    <a:lnTo>
                      <a:pt x="4974922" y="1"/>
                    </a:lnTo>
                    <a:cubicBezTo>
                      <a:pt x="5078823" y="1"/>
                      <a:pt x="5163051" y="84229"/>
                      <a:pt x="5163051" y="188130"/>
                    </a:cubicBezTo>
                    <a:lnTo>
                      <a:pt x="5163051" y="940642"/>
                    </a:lnTo>
                    <a:close/>
                  </a:path>
                </a:pathLst>
              </a:custGeom>
              <a:solidFill>
                <a:schemeClr val="tx1"/>
              </a:solidFill>
              <a:ln w="50800">
                <a:solidFill>
                  <a:srgbClr val="37609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2858" tIns="154162" rIns="240014" bIns="154161" numCol="1" spcCol="1270" anchor="ctr" anchorCtr="0">
                <a:noAutofit/>
              </a:bodyPr>
              <a:lstStyle/>
              <a:p>
                <a:pPr marL="0" marR="0" lvl="0" indent="0" defTabSz="1155700" rtl="0" eaLnBrk="1" fontAlgn="auto" latinLnBrk="0" hangingPunct="1">
                  <a:lnSpc>
                    <a:spcPct val="90000"/>
                  </a:lnSpc>
                  <a:spcBef>
                    <a:spcPct val="0"/>
                  </a:spcBef>
                  <a:spcAft>
                    <a:spcPct val="35000"/>
                  </a:spcAft>
                  <a:buClrTx/>
                  <a:buSzTx/>
                  <a:buFontTx/>
                  <a:buNone/>
                  <a:tabLst/>
                  <a:defRPr/>
                </a:pPr>
                <a:r>
                  <a:rPr kumimoji="0" lang="en-US" altLang="en-US" sz="2000" b="0" i="1" u="none" strike="noStrike" kern="1200" cap="none" spc="0" normalizeH="0" baseline="0" noProof="0" dirty="0">
                    <a:ln>
                      <a:noFill/>
                    </a:ln>
                    <a:solidFill>
                      <a:srgbClr val="FFFFFF"/>
                    </a:solidFill>
                    <a:effectLst/>
                    <a:uLnTx/>
                    <a:uFillTx/>
                    <a:latin typeface="Arial MT"/>
                    <a:ea typeface="+mn-ea"/>
                    <a:cs typeface="+mn-cs"/>
                  </a:rPr>
                  <a:t>While Providing for Long-Term </a:t>
                </a:r>
                <a:r>
                  <a:rPr kumimoji="0" lang="en-US" altLang="en-US" sz="2000" b="1" i="1" u="none" strike="noStrike" kern="1200" cap="none" spc="0" normalizeH="0" baseline="0" noProof="0" dirty="0">
                    <a:ln>
                      <a:noFill/>
                    </a:ln>
                    <a:solidFill>
                      <a:srgbClr val="FFFFFF"/>
                    </a:solidFill>
                    <a:effectLst/>
                    <a:uLnTx/>
                    <a:uFillTx/>
                    <a:latin typeface="Arial MT"/>
                    <a:ea typeface="+mn-ea"/>
                    <a:cs typeface="+mn-cs"/>
                  </a:rPr>
                  <a:t>Rate and Financial Stability</a:t>
                </a:r>
                <a:endParaRPr kumimoji="0" lang="en-US" sz="2000" b="1" i="1" u="none" strike="noStrike" kern="1200" cap="none" spc="0" normalizeH="0" baseline="0" noProof="0" dirty="0">
                  <a:ln>
                    <a:noFill/>
                  </a:ln>
                  <a:solidFill>
                    <a:srgbClr val="FFFFFF"/>
                  </a:solidFill>
                  <a:effectLst/>
                  <a:uLnTx/>
                  <a:uFillTx/>
                  <a:latin typeface="Arial MT"/>
                  <a:ea typeface="+mn-ea"/>
                  <a:cs typeface="+mn-cs"/>
                </a:endParaRPr>
              </a:p>
            </p:txBody>
          </p:sp>
        </p:grpSp>
        <p:sp>
          <p:nvSpPr>
            <p:cNvPr id="8" name="Freeform: Shape 7">
              <a:extLst>
                <a:ext uri="{FF2B5EF4-FFF2-40B4-BE49-F238E27FC236}">
                  <a16:creationId xmlns:a16="http://schemas.microsoft.com/office/drawing/2014/main" id="{3DF5EF7A-736B-4506-84CE-2B60F32A9CC4}"/>
                </a:ext>
              </a:extLst>
            </p:cNvPr>
            <p:cNvSpPr/>
            <p:nvPr/>
          </p:nvSpPr>
          <p:spPr>
            <a:xfrm>
              <a:off x="-122401" y="2939862"/>
              <a:ext cx="507085" cy="516305"/>
            </a:xfrm>
            <a:custGeom>
              <a:avLst/>
              <a:gdLst>
                <a:gd name="connsiteX0" fmla="*/ 321469 w 685800"/>
                <a:gd name="connsiteY0" fmla="*/ 64294 h 657225"/>
                <a:gd name="connsiteX1" fmla="*/ 54769 w 685800"/>
                <a:gd name="connsiteY1" fmla="*/ 330994 h 657225"/>
                <a:gd name="connsiteX2" fmla="*/ 88106 w 685800"/>
                <a:gd name="connsiteY2" fmla="*/ 459581 h 657225"/>
                <a:gd name="connsiteX3" fmla="*/ 153829 w 685800"/>
                <a:gd name="connsiteY3" fmla="*/ 394811 h 657225"/>
                <a:gd name="connsiteX4" fmla="*/ 343376 w 685800"/>
                <a:gd name="connsiteY4" fmla="*/ 239554 h 657225"/>
                <a:gd name="connsiteX5" fmla="*/ 355759 w 685800"/>
                <a:gd name="connsiteY5" fmla="*/ 234791 h 657225"/>
                <a:gd name="connsiteX6" fmla="*/ 374809 w 685800"/>
                <a:gd name="connsiteY6" fmla="*/ 253841 h 657225"/>
                <a:gd name="connsiteX7" fmla="*/ 367189 w 685800"/>
                <a:gd name="connsiteY7" fmla="*/ 269081 h 657225"/>
                <a:gd name="connsiteX8" fmla="*/ 367189 w 685800"/>
                <a:gd name="connsiteY8" fmla="*/ 269081 h 657225"/>
                <a:gd name="connsiteX9" fmla="*/ 93821 w 685800"/>
                <a:gd name="connsiteY9" fmla="*/ 510064 h 657225"/>
                <a:gd name="connsiteX10" fmla="*/ 78581 w 685800"/>
                <a:gd name="connsiteY10" fmla="*/ 527209 h 657225"/>
                <a:gd name="connsiteX11" fmla="*/ 78581 w 685800"/>
                <a:gd name="connsiteY11" fmla="*/ 527209 h 657225"/>
                <a:gd name="connsiteX12" fmla="*/ 7144 w 685800"/>
                <a:gd name="connsiteY12" fmla="*/ 655796 h 657225"/>
                <a:gd name="connsiteX13" fmla="*/ 64294 w 685800"/>
                <a:gd name="connsiteY13" fmla="*/ 655796 h 657225"/>
                <a:gd name="connsiteX14" fmla="*/ 148114 w 685800"/>
                <a:gd name="connsiteY14" fmla="*/ 534829 h 657225"/>
                <a:gd name="connsiteX15" fmla="*/ 321469 w 685800"/>
                <a:gd name="connsiteY15" fmla="*/ 598646 h 657225"/>
                <a:gd name="connsiteX16" fmla="*/ 453866 w 685800"/>
                <a:gd name="connsiteY16" fmla="*/ 563404 h 657225"/>
                <a:gd name="connsiteX17" fmla="*/ 453866 w 685800"/>
                <a:gd name="connsiteY17" fmla="*/ 563404 h 657225"/>
                <a:gd name="connsiteX18" fmla="*/ 683419 w 685800"/>
                <a:gd name="connsiteY18" fmla="*/ 7144 h 657225"/>
                <a:gd name="connsiteX19" fmla="*/ 321469 w 685800"/>
                <a:gd name="connsiteY19" fmla="*/ 6429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 h="657225">
                  <a:moveTo>
                    <a:pt x="321469" y="64294"/>
                  </a:moveTo>
                  <a:cubicBezTo>
                    <a:pt x="173831" y="64294"/>
                    <a:pt x="54769" y="183356"/>
                    <a:pt x="54769" y="330994"/>
                  </a:cubicBezTo>
                  <a:cubicBezTo>
                    <a:pt x="54769" y="377666"/>
                    <a:pt x="67151" y="421481"/>
                    <a:pt x="88106" y="459581"/>
                  </a:cubicBezTo>
                  <a:cubicBezTo>
                    <a:pt x="108109" y="438626"/>
                    <a:pt x="130016" y="417671"/>
                    <a:pt x="153829" y="394811"/>
                  </a:cubicBezTo>
                  <a:cubicBezTo>
                    <a:pt x="213836" y="338614"/>
                    <a:pt x="284321" y="281464"/>
                    <a:pt x="343376" y="239554"/>
                  </a:cubicBezTo>
                  <a:cubicBezTo>
                    <a:pt x="347186" y="236696"/>
                    <a:pt x="350996" y="234791"/>
                    <a:pt x="355759" y="234791"/>
                  </a:cubicBezTo>
                  <a:cubicBezTo>
                    <a:pt x="366236" y="234791"/>
                    <a:pt x="374809" y="243364"/>
                    <a:pt x="374809" y="253841"/>
                  </a:cubicBezTo>
                  <a:cubicBezTo>
                    <a:pt x="374809" y="260509"/>
                    <a:pt x="371951" y="265271"/>
                    <a:pt x="367189" y="269081"/>
                  </a:cubicBezTo>
                  <a:lnTo>
                    <a:pt x="367189" y="269081"/>
                  </a:lnTo>
                  <a:cubicBezTo>
                    <a:pt x="282416" y="330041"/>
                    <a:pt x="170021" y="424339"/>
                    <a:pt x="93821" y="510064"/>
                  </a:cubicBezTo>
                  <a:cubicBezTo>
                    <a:pt x="93821" y="510064"/>
                    <a:pt x="83344" y="521494"/>
                    <a:pt x="78581" y="527209"/>
                  </a:cubicBezTo>
                  <a:lnTo>
                    <a:pt x="78581" y="527209"/>
                  </a:lnTo>
                  <a:cubicBezTo>
                    <a:pt x="35719" y="577691"/>
                    <a:pt x="7144" y="623411"/>
                    <a:pt x="7144" y="655796"/>
                  </a:cubicBezTo>
                  <a:lnTo>
                    <a:pt x="64294" y="655796"/>
                  </a:lnTo>
                  <a:cubicBezTo>
                    <a:pt x="64294" y="634841"/>
                    <a:pt x="97631" y="589121"/>
                    <a:pt x="148114" y="534829"/>
                  </a:cubicBezTo>
                  <a:cubicBezTo>
                    <a:pt x="194786" y="574834"/>
                    <a:pt x="254794" y="598646"/>
                    <a:pt x="321469" y="598646"/>
                  </a:cubicBezTo>
                  <a:cubicBezTo>
                    <a:pt x="369094" y="598646"/>
                    <a:pt x="414814" y="586264"/>
                    <a:pt x="453866" y="563404"/>
                  </a:cubicBezTo>
                  <a:lnTo>
                    <a:pt x="453866" y="563404"/>
                  </a:lnTo>
                  <a:cubicBezTo>
                    <a:pt x="657701" y="450056"/>
                    <a:pt x="683419" y="241459"/>
                    <a:pt x="683419" y="7144"/>
                  </a:cubicBezTo>
                  <a:cubicBezTo>
                    <a:pt x="683419" y="7144"/>
                    <a:pt x="461486" y="68104"/>
                    <a:pt x="321469" y="64294"/>
                  </a:cubicBezTo>
                  <a:close/>
                </a:path>
              </a:pathLst>
            </a:custGeom>
            <a:solidFill>
              <a:srgbClr val="5DBF6A"/>
            </a:solidFill>
            <a:ln w="9525" cap="flat">
              <a:noFill/>
              <a:prstDash val="solid"/>
              <a:miter/>
            </a:ln>
          </p:spPr>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Palatino" pitchFamily="18" charset="0"/>
                <a:ea typeface="+mn-ea"/>
                <a:cs typeface="+mn-cs"/>
              </a:endParaRPr>
            </a:p>
          </p:txBody>
        </p:sp>
        <p:sp>
          <p:nvSpPr>
            <p:cNvPr id="9" name="Freeform: Shape 8">
              <a:extLst>
                <a:ext uri="{FF2B5EF4-FFF2-40B4-BE49-F238E27FC236}">
                  <a16:creationId xmlns:a16="http://schemas.microsoft.com/office/drawing/2014/main" id="{7F312D04-D490-4B3C-BD5E-F31FECD70724}"/>
                </a:ext>
              </a:extLst>
            </p:cNvPr>
            <p:cNvSpPr/>
            <p:nvPr/>
          </p:nvSpPr>
          <p:spPr>
            <a:xfrm>
              <a:off x="-248551" y="4341603"/>
              <a:ext cx="659412" cy="735051"/>
            </a:xfrm>
            <a:custGeom>
              <a:avLst/>
              <a:gdLst>
                <a:gd name="connsiteX0" fmla="*/ 838174 w 847725"/>
                <a:gd name="connsiteY0" fmla="*/ 247308 h 752475"/>
                <a:gd name="connsiteX1" fmla="*/ 801979 w 847725"/>
                <a:gd name="connsiteY1" fmla="*/ 211113 h 752475"/>
                <a:gd name="connsiteX2" fmla="*/ 772452 w 847725"/>
                <a:gd name="connsiteY2" fmla="*/ 210160 h 752475"/>
                <a:gd name="connsiteX3" fmla="*/ 743877 w 847725"/>
                <a:gd name="connsiteY3" fmla="*/ 211113 h 752475"/>
                <a:gd name="connsiteX4" fmla="*/ 743877 w 847725"/>
                <a:gd name="connsiteY4" fmla="*/ 179680 h 752475"/>
                <a:gd name="connsiteX5" fmla="*/ 742924 w 847725"/>
                <a:gd name="connsiteY5" fmla="*/ 151105 h 752475"/>
                <a:gd name="connsiteX6" fmla="*/ 654342 w 847725"/>
                <a:gd name="connsiteY6" fmla="*/ 63475 h 752475"/>
                <a:gd name="connsiteX7" fmla="*/ 389547 w 847725"/>
                <a:gd name="connsiteY7" fmla="*/ 20613 h 752475"/>
                <a:gd name="connsiteX8" fmla="*/ 386689 w 847725"/>
                <a:gd name="connsiteY8" fmla="*/ 21565 h 752475"/>
                <a:gd name="connsiteX9" fmla="*/ 380974 w 847725"/>
                <a:gd name="connsiteY9" fmla="*/ 32995 h 752475"/>
                <a:gd name="connsiteX10" fmla="*/ 389547 w 847725"/>
                <a:gd name="connsiteY10" fmla="*/ 43473 h 752475"/>
                <a:gd name="connsiteX11" fmla="*/ 427647 w 847725"/>
                <a:gd name="connsiteY11" fmla="*/ 55855 h 752475"/>
                <a:gd name="connsiteX12" fmla="*/ 551472 w 847725"/>
                <a:gd name="connsiteY12" fmla="*/ 167298 h 752475"/>
                <a:gd name="connsiteX13" fmla="*/ 276199 w 847725"/>
                <a:gd name="connsiteY13" fmla="*/ 440665 h 752475"/>
                <a:gd name="connsiteX14" fmla="*/ 268579 w 847725"/>
                <a:gd name="connsiteY14" fmla="*/ 433045 h 752475"/>
                <a:gd name="connsiteX15" fmla="*/ 239052 w 847725"/>
                <a:gd name="connsiteY15" fmla="*/ 433045 h 752475"/>
                <a:gd name="connsiteX16" fmla="*/ 18072 w 847725"/>
                <a:gd name="connsiteY16" fmla="*/ 654978 h 752475"/>
                <a:gd name="connsiteX17" fmla="*/ 19024 w 847725"/>
                <a:gd name="connsiteY17" fmla="*/ 655930 h 752475"/>
                <a:gd name="connsiteX18" fmla="*/ 25692 w 847725"/>
                <a:gd name="connsiteY18" fmla="*/ 735940 h 752475"/>
                <a:gd name="connsiteX19" fmla="*/ 105702 w 847725"/>
                <a:gd name="connsiteY19" fmla="*/ 742608 h 752475"/>
                <a:gd name="connsiteX20" fmla="*/ 106654 w 847725"/>
                <a:gd name="connsiteY20" fmla="*/ 743560 h 752475"/>
                <a:gd name="connsiteX21" fmla="*/ 328587 w 847725"/>
                <a:gd name="connsiteY21" fmla="*/ 521628 h 752475"/>
                <a:gd name="connsiteX22" fmla="*/ 328587 w 847725"/>
                <a:gd name="connsiteY22" fmla="*/ 492100 h 752475"/>
                <a:gd name="connsiteX23" fmla="*/ 320967 w 847725"/>
                <a:gd name="connsiteY23" fmla="*/ 484480 h 752475"/>
                <a:gd name="connsiteX24" fmla="*/ 594334 w 847725"/>
                <a:gd name="connsiteY24" fmla="*/ 211113 h 752475"/>
                <a:gd name="connsiteX25" fmla="*/ 638149 w 847725"/>
                <a:gd name="connsiteY25" fmla="*/ 254928 h 752475"/>
                <a:gd name="connsiteX26" fmla="*/ 667677 w 847725"/>
                <a:gd name="connsiteY26" fmla="*/ 255880 h 752475"/>
                <a:gd name="connsiteX27" fmla="*/ 696252 w 847725"/>
                <a:gd name="connsiteY27" fmla="*/ 254928 h 752475"/>
                <a:gd name="connsiteX28" fmla="*/ 696252 w 847725"/>
                <a:gd name="connsiteY28" fmla="*/ 286360 h 752475"/>
                <a:gd name="connsiteX29" fmla="*/ 697204 w 847725"/>
                <a:gd name="connsiteY29" fmla="*/ 314935 h 752475"/>
                <a:gd name="connsiteX30" fmla="*/ 734352 w 847725"/>
                <a:gd name="connsiteY30" fmla="*/ 351130 h 752475"/>
                <a:gd name="connsiteX31" fmla="*/ 764832 w 847725"/>
                <a:gd name="connsiteY31" fmla="*/ 351130 h 752475"/>
                <a:gd name="connsiteX32" fmla="*/ 838174 w 847725"/>
                <a:gd name="connsiteY32" fmla="*/ 277788 h 752475"/>
                <a:gd name="connsiteX33" fmla="*/ 844842 w 847725"/>
                <a:gd name="connsiteY33" fmla="*/ 262548 h 752475"/>
                <a:gd name="connsiteX34" fmla="*/ 838174 w 847725"/>
                <a:gd name="connsiteY34" fmla="*/ 24730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47725" h="752475">
                  <a:moveTo>
                    <a:pt x="838174" y="247308"/>
                  </a:moveTo>
                  <a:lnTo>
                    <a:pt x="801979" y="211113"/>
                  </a:lnTo>
                  <a:cubicBezTo>
                    <a:pt x="793407" y="202540"/>
                    <a:pt x="781024" y="202540"/>
                    <a:pt x="772452" y="210160"/>
                  </a:cubicBezTo>
                  <a:cubicBezTo>
                    <a:pt x="764832" y="217780"/>
                    <a:pt x="752449" y="218733"/>
                    <a:pt x="743877" y="211113"/>
                  </a:cubicBezTo>
                  <a:cubicBezTo>
                    <a:pt x="735304" y="202540"/>
                    <a:pt x="735304" y="188253"/>
                    <a:pt x="743877" y="179680"/>
                  </a:cubicBezTo>
                  <a:cubicBezTo>
                    <a:pt x="751497" y="171108"/>
                    <a:pt x="750544" y="158725"/>
                    <a:pt x="742924" y="151105"/>
                  </a:cubicBezTo>
                  <a:lnTo>
                    <a:pt x="654342" y="63475"/>
                  </a:lnTo>
                  <a:cubicBezTo>
                    <a:pt x="601002" y="10135"/>
                    <a:pt x="494322" y="-7962"/>
                    <a:pt x="389547" y="20613"/>
                  </a:cubicBezTo>
                  <a:cubicBezTo>
                    <a:pt x="388594" y="20613"/>
                    <a:pt x="387642" y="21565"/>
                    <a:pt x="386689" y="21565"/>
                  </a:cubicBezTo>
                  <a:cubicBezTo>
                    <a:pt x="382879" y="24423"/>
                    <a:pt x="380022" y="28233"/>
                    <a:pt x="380974" y="32995"/>
                  </a:cubicBezTo>
                  <a:cubicBezTo>
                    <a:pt x="381927" y="37758"/>
                    <a:pt x="384784" y="41568"/>
                    <a:pt x="389547" y="43473"/>
                  </a:cubicBezTo>
                  <a:cubicBezTo>
                    <a:pt x="402882" y="48235"/>
                    <a:pt x="427647" y="55855"/>
                    <a:pt x="427647" y="55855"/>
                  </a:cubicBezTo>
                  <a:cubicBezTo>
                    <a:pt x="485749" y="75858"/>
                    <a:pt x="543852" y="152058"/>
                    <a:pt x="551472" y="167298"/>
                  </a:cubicBezTo>
                  <a:lnTo>
                    <a:pt x="276199" y="440665"/>
                  </a:lnTo>
                  <a:lnTo>
                    <a:pt x="268579" y="433045"/>
                  </a:lnTo>
                  <a:cubicBezTo>
                    <a:pt x="260007" y="424473"/>
                    <a:pt x="246672" y="424473"/>
                    <a:pt x="239052" y="433045"/>
                  </a:cubicBezTo>
                  <a:lnTo>
                    <a:pt x="18072" y="654978"/>
                  </a:lnTo>
                  <a:lnTo>
                    <a:pt x="19024" y="655930"/>
                  </a:lnTo>
                  <a:cubicBezTo>
                    <a:pt x="927" y="680695"/>
                    <a:pt x="3784" y="714033"/>
                    <a:pt x="25692" y="735940"/>
                  </a:cubicBezTo>
                  <a:cubicBezTo>
                    <a:pt x="47599" y="756895"/>
                    <a:pt x="80937" y="760705"/>
                    <a:pt x="105702" y="742608"/>
                  </a:cubicBezTo>
                  <a:lnTo>
                    <a:pt x="106654" y="743560"/>
                  </a:lnTo>
                  <a:lnTo>
                    <a:pt x="328587" y="521628"/>
                  </a:lnTo>
                  <a:cubicBezTo>
                    <a:pt x="337159" y="513055"/>
                    <a:pt x="337159" y="499720"/>
                    <a:pt x="328587" y="492100"/>
                  </a:cubicBezTo>
                  <a:lnTo>
                    <a:pt x="320967" y="484480"/>
                  </a:lnTo>
                  <a:lnTo>
                    <a:pt x="594334" y="211113"/>
                  </a:lnTo>
                  <a:lnTo>
                    <a:pt x="638149" y="254928"/>
                  </a:lnTo>
                  <a:cubicBezTo>
                    <a:pt x="646722" y="263500"/>
                    <a:pt x="659104" y="263500"/>
                    <a:pt x="667677" y="255880"/>
                  </a:cubicBezTo>
                  <a:cubicBezTo>
                    <a:pt x="675297" y="248260"/>
                    <a:pt x="687679" y="247308"/>
                    <a:pt x="696252" y="254928"/>
                  </a:cubicBezTo>
                  <a:cubicBezTo>
                    <a:pt x="704824" y="263500"/>
                    <a:pt x="704824" y="277788"/>
                    <a:pt x="696252" y="286360"/>
                  </a:cubicBezTo>
                  <a:cubicBezTo>
                    <a:pt x="688632" y="294933"/>
                    <a:pt x="689584" y="307315"/>
                    <a:pt x="697204" y="314935"/>
                  </a:cubicBezTo>
                  <a:lnTo>
                    <a:pt x="734352" y="351130"/>
                  </a:lnTo>
                  <a:cubicBezTo>
                    <a:pt x="742924" y="359703"/>
                    <a:pt x="756259" y="359703"/>
                    <a:pt x="764832" y="351130"/>
                  </a:cubicBezTo>
                  <a:lnTo>
                    <a:pt x="838174" y="277788"/>
                  </a:lnTo>
                  <a:cubicBezTo>
                    <a:pt x="841984" y="273978"/>
                    <a:pt x="844842" y="268263"/>
                    <a:pt x="844842" y="262548"/>
                  </a:cubicBezTo>
                  <a:cubicBezTo>
                    <a:pt x="844842" y="256833"/>
                    <a:pt x="842937" y="251118"/>
                    <a:pt x="838174" y="247308"/>
                  </a:cubicBezTo>
                  <a:close/>
                </a:path>
              </a:pathLst>
            </a:custGeom>
            <a:solidFill>
              <a:srgbClr val="5DBF6A"/>
            </a:solidFill>
            <a:ln w="9525" cap="flat">
              <a:noFill/>
              <a:prstDash val="solid"/>
              <a:miter/>
            </a:ln>
          </p:spPr>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Palatino" pitchFamily="18" charset="0"/>
                <a:ea typeface="+mn-ea"/>
                <a:cs typeface="+mn-cs"/>
              </a:endParaRPr>
            </a:p>
          </p:txBody>
        </p:sp>
        <p:sp>
          <p:nvSpPr>
            <p:cNvPr id="27" name="Freeform: Shape 26">
              <a:extLst>
                <a:ext uri="{FF2B5EF4-FFF2-40B4-BE49-F238E27FC236}">
                  <a16:creationId xmlns:a16="http://schemas.microsoft.com/office/drawing/2014/main" id="{B85D44EC-1C5E-47A6-9B03-9D83F5837909}"/>
                </a:ext>
              </a:extLst>
            </p:cNvPr>
            <p:cNvSpPr/>
            <p:nvPr/>
          </p:nvSpPr>
          <p:spPr>
            <a:xfrm>
              <a:off x="-248551" y="4329737"/>
              <a:ext cx="659412" cy="735051"/>
            </a:xfrm>
            <a:custGeom>
              <a:avLst/>
              <a:gdLst>
                <a:gd name="connsiteX0" fmla="*/ 838174 w 847725"/>
                <a:gd name="connsiteY0" fmla="*/ 247308 h 752475"/>
                <a:gd name="connsiteX1" fmla="*/ 801979 w 847725"/>
                <a:gd name="connsiteY1" fmla="*/ 211113 h 752475"/>
                <a:gd name="connsiteX2" fmla="*/ 772452 w 847725"/>
                <a:gd name="connsiteY2" fmla="*/ 210160 h 752475"/>
                <a:gd name="connsiteX3" fmla="*/ 743877 w 847725"/>
                <a:gd name="connsiteY3" fmla="*/ 211113 h 752475"/>
                <a:gd name="connsiteX4" fmla="*/ 743877 w 847725"/>
                <a:gd name="connsiteY4" fmla="*/ 179680 h 752475"/>
                <a:gd name="connsiteX5" fmla="*/ 742924 w 847725"/>
                <a:gd name="connsiteY5" fmla="*/ 151105 h 752475"/>
                <a:gd name="connsiteX6" fmla="*/ 654342 w 847725"/>
                <a:gd name="connsiteY6" fmla="*/ 63475 h 752475"/>
                <a:gd name="connsiteX7" fmla="*/ 389547 w 847725"/>
                <a:gd name="connsiteY7" fmla="*/ 20613 h 752475"/>
                <a:gd name="connsiteX8" fmla="*/ 386689 w 847725"/>
                <a:gd name="connsiteY8" fmla="*/ 21565 h 752475"/>
                <a:gd name="connsiteX9" fmla="*/ 380974 w 847725"/>
                <a:gd name="connsiteY9" fmla="*/ 32995 h 752475"/>
                <a:gd name="connsiteX10" fmla="*/ 389547 w 847725"/>
                <a:gd name="connsiteY10" fmla="*/ 43473 h 752475"/>
                <a:gd name="connsiteX11" fmla="*/ 427647 w 847725"/>
                <a:gd name="connsiteY11" fmla="*/ 55855 h 752475"/>
                <a:gd name="connsiteX12" fmla="*/ 551472 w 847725"/>
                <a:gd name="connsiteY12" fmla="*/ 167298 h 752475"/>
                <a:gd name="connsiteX13" fmla="*/ 276199 w 847725"/>
                <a:gd name="connsiteY13" fmla="*/ 440665 h 752475"/>
                <a:gd name="connsiteX14" fmla="*/ 268579 w 847725"/>
                <a:gd name="connsiteY14" fmla="*/ 433045 h 752475"/>
                <a:gd name="connsiteX15" fmla="*/ 239052 w 847725"/>
                <a:gd name="connsiteY15" fmla="*/ 433045 h 752475"/>
                <a:gd name="connsiteX16" fmla="*/ 18072 w 847725"/>
                <a:gd name="connsiteY16" fmla="*/ 654978 h 752475"/>
                <a:gd name="connsiteX17" fmla="*/ 19024 w 847725"/>
                <a:gd name="connsiteY17" fmla="*/ 655930 h 752475"/>
                <a:gd name="connsiteX18" fmla="*/ 25692 w 847725"/>
                <a:gd name="connsiteY18" fmla="*/ 735940 h 752475"/>
                <a:gd name="connsiteX19" fmla="*/ 105702 w 847725"/>
                <a:gd name="connsiteY19" fmla="*/ 742608 h 752475"/>
                <a:gd name="connsiteX20" fmla="*/ 106654 w 847725"/>
                <a:gd name="connsiteY20" fmla="*/ 743560 h 752475"/>
                <a:gd name="connsiteX21" fmla="*/ 328587 w 847725"/>
                <a:gd name="connsiteY21" fmla="*/ 521628 h 752475"/>
                <a:gd name="connsiteX22" fmla="*/ 328587 w 847725"/>
                <a:gd name="connsiteY22" fmla="*/ 492100 h 752475"/>
                <a:gd name="connsiteX23" fmla="*/ 320967 w 847725"/>
                <a:gd name="connsiteY23" fmla="*/ 484480 h 752475"/>
                <a:gd name="connsiteX24" fmla="*/ 594334 w 847725"/>
                <a:gd name="connsiteY24" fmla="*/ 211113 h 752475"/>
                <a:gd name="connsiteX25" fmla="*/ 638149 w 847725"/>
                <a:gd name="connsiteY25" fmla="*/ 254928 h 752475"/>
                <a:gd name="connsiteX26" fmla="*/ 667677 w 847725"/>
                <a:gd name="connsiteY26" fmla="*/ 255880 h 752475"/>
                <a:gd name="connsiteX27" fmla="*/ 696252 w 847725"/>
                <a:gd name="connsiteY27" fmla="*/ 254928 h 752475"/>
                <a:gd name="connsiteX28" fmla="*/ 696252 w 847725"/>
                <a:gd name="connsiteY28" fmla="*/ 286360 h 752475"/>
                <a:gd name="connsiteX29" fmla="*/ 697204 w 847725"/>
                <a:gd name="connsiteY29" fmla="*/ 314935 h 752475"/>
                <a:gd name="connsiteX30" fmla="*/ 734352 w 847725"/>
                <a:gd name="connsiteY30" fmla="*/ 351130 h 752475"/>
                <a:gd name="connsiteX31" fmla="*/ 764832 w 847725"/>
                <a:gd name="connsiteY31" fmla="*/ 351130 h 752475"/>
                <a:gd name="connsiteX32" fmla="*/ 838174 w 847725"/>
                <a:gd name="connsiteY32" fmla="*/ 277788 h 752475"/>
                <a:gd name="connsiteX33" fmla="*/ 844842 w 847725"/>
                <a:gd name="connsiteY33" fmla="*/ 262548 h 752475"/>
                <a:gd name="connsiteX34" fmla="*/ 838174 w 847725"/>
                <a:gd name="connsiteY34" fmla="*/ 24730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47725" h="752475">
                  <a:moveTo>
                    <a:pt x="838174" y="247308"/>
                  </a:moveTo>
                  <a:lnTo>
                    <a:pt x="801979" y="211113"/>
                  </a:lnTo>
                  <a:cubicBezTo>
                    <a:pt x="793407" y="202540"/>
                    <a:pt x="781024" y="202540"/>
                    <a:pt x="772452" y="210160"/>
                  </a:cubicBezTo>
                  <a:cubicBezTo>
                    <a:pt x="764832" y="217780"/>
                    <a:pt x="752449" y="218733"/>
                    <a:pt x="743877" y="211113"/>
                  </a:cubicBezTo>
                  <a:cubicBezTo>
                    <a:pt x="735304" y="202540"/>
                    <a:pt x="735304" y="188253"/>
                    <a:pt x="743877" y="179680"/>
                  </a:cubicBezTo>
                  <a:cubicBezTo>
                    <a:pt x="751497" y="171108"/>
                    <a:pt x="750544" y="158725"/>
                    <a:pt x="742924" y="151105"/>
                  </a:cubicBezTo>
                  <a:lnTo>
                    <a:pt x="654342" y="63475"/>
                  </a:lnTo>
                  <a:cubicBezTo>
                    <a:pt x="601002" y="10135"/>
                    <a:pt x="494322" y="-7962"/>
                    <a:pt x="389547" y="20613"/>
                  </a:cubicBezTo>
                  <a:cubicBezTo>
                    <a:pt x="388594" y="20613"/>
                    <a:pt x="387642" y="21565"/>
                    <a:pt x="386689" y="21565"/>
                  </a:cubicBezTo>
                  <a:cubicBezTo>
                    <a:pt x="382879" y="24423"/>
                    <a:pt x="380022" y="28233"/>
                    <a:pt x="380974" y="32995"/>
                  </a:cubicBezTo>
                  <a:cubicBezTo>
                    <a:pt x="381927" y="37758"/>
                    <a:pt x="384784" y="41568"/>
                    <a:pt x="389547" y="43473"/>
                  </a:cubicBezTo>
                  <a:cubicBezTo>
                    <a:pt x="402882" y="48235"/>
                    <a:pt x="427647" y="55855"/>
                    <a:pt x="427647" y="55855"/>
                  </a:cubicBezTo>
                  <a:cubicBezTo>
                    <a:pt x="485749" y="75858"/>
                    <a:pt x="543852" y="152058"/>
                    <a:pt x="551472" y="167298"/>
                  </a:cubicBezTo>
                  <a:lnTo>
                    <a:pt x="276199" y="440665"/>
                  </a:lnTo>
                  <a:lnTo>
                    <a:pt x="268579" y="433045"/>
                  </a:lnTo>
                  <a:cubicBezTo>
                    <a:pt x="260007" y="424473"/>
                    <a:pt x="246672" y="424473"/>
                    <a:pt x="239052" y="433045"/>
                  </a:cubicBezTo>
                  <a:lnTo>
                    <a:pt x="18072" y="654978"/>
                  </a:lnTo>
                  <a:lnTo>
                    <a:pt x="19024" y="655930"/>
                  </a:lnTo>
                  <a:cubicBezTo>
                    <a:pt x="927" y="680695"/>
                    <a:pt x="3784" y="714033"/>
                    <a:pt x="25692" y="735940"/>
                  </a:cubicBezTo>
                  <a:cubicBezTo>
                    <a:pt x="47599" y="756895"/>
                    <a:pt x="80937" y="760705"/>
                    <a:pt x="105702" y="742608"/>
                  </a:cubicBezTo>
                  <a:lnTo>
                    <a:pt x="106654" y="743560"/>
                  </a:lnTo>
                  <a:lnTo>
                    <a:pt x="328587" y="521628"/>
                  </a:lnTo>
                  <a:cubicBezTo>
                    <a:pt x="337159" y="513055"/>
                    <a:pt x="337159" y="499720"/>
                    <a:pt x="328587" y="492100"/>
                  </a:cubicBezTo>
                  <a:lnTo>
                    <a:pt x="320967" y="484480"/>
                  </a:lnTo>
                  <a:lnTo>
                    <a:pt x="594334" y="211113"/>
                  </a:lnTo>
                  <a:lnTo>
                    <a:pt x="638149" y="254928"/>
                  </a:lnTo>
                  <a:cubicBezTo>
                    <a:pt x="646722" y="263500"/>
                    <a:pt x="659104" y="263500"/>
                    <a:pt x="667677" y="255880"/>
                  </a:cubicBezTo>
                  <a:cubicBezTo>
                    <a:pt x="675297" y="248260"/>
                    <a:pt x="687679" y="247308"/>
                    <a:pt x="696252" y="254928"/>
                  </a:cubicBezTo>
                  <a:cubicBezTo>
                    <a:pt x="704824" y="263500"/>
                    <a:pt x="704824" y="277788"/>
                    <a:pt x="696252" y="286360"/>
                  </a:cubicBezTo>
                  <a:cubicBezTo>
                    <a:pt x="688632" y="294933"/>
                    <a:pt x="689584" y="307315"/>
                    <a:pt x="697204" y="314935"/>
                  </a:cubicBezTo>
                  <a:lnTo>
                    <a:pt x="734352" y="351130"/>
                  </a:lnTo>
                  <a:cubicBezTo>
                    <a:pt x="742924" y="359703"/>
                    <a:pt x="756259" y="359703"/>
                    <a:pt x="764832" y="351130"/>
                  </a:cubicBezTo>
                  <a:lnTo>
                    <a:pt x="838174" y="277788"/>
                  </a:lnTo>
                  <a:cubicBezTo>
                    <a:pt x="841984" y="273978"/>
                    <a:pt x="844842" y="268263"/>
                    <a:pt x="844842" y="262548"/>
                  </a:cubicBezTo>
                  <a:cubicBezTo>
                    <a:pt x="844842" y="256833"/>
                    <a:pt x="842937" y="251118"/>
                    <a:pt x="838174" y="247308"/>
                  </a:cubicBezTo>
                  <a:close/>
                </a:path>
              </a:pathLst>
            </a:custGeom>
            <a:solidFill>
              <a:srgbClr val="5DBF6A"/>
            </a:solidFill>
            <a:ln w="9525" cap="flat">
              <a:noFill/>
              <a:prstDash val="solid"/>
              <a:miter/>
            </a:ln>
          </p:spPr>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Palatino" pitchFamily="18" charset="0"/>
                <a:ea typeface="+mn-ea"/>
                <a:cs typeface="+mn-cs"/>
              </a:endParaRPr>
            </a:p>
          </p:txBody>
        </p:sp>
      </p:grpSp>
      <p:sp>
        <p:nvSpPr>
          <p:cNvPr id="17" name="Freeform 5">
            <a:extLst>
              <a:ext uri="{FF2B5EF4-FFF2-40B4-BE49-F238E27FC236}">
                <a16:creationId xmlns:a16="http://schemas.microsoft.com/office/drawing/2014/main" id="{A2611845-5DCC-4A6A-9F54-762CB222049B}"/>
              </a:ext>
            </a:extLst>
          </p:cNvPr>
          <p:cNvSpPr/>
          <p:nvPr/>
        </p:nvSpPr>
        <p:spPr>
          <a:xfrm>
            <a:off x="4014431" y="1417247"/>
            <a:ext cx="4658751" cy="1022939"/>
          </a:xfrm>
          <a:custGeom>
            <a:avLst/>
            <a:gdLst>
              <a:gd name="connsiteX0" fmla="*/ 0 w 5163051"/>
              <a:gd name="connsiteY0" fmla="*/ 188129 h 1128772"/>
              <a:gd name="connsiteX1" fmla="*/ 188129 w 5163051"/>
              <a:gd name="connsiteY1" fmla="*/ 0 h 1128772"/>
              <a:gd name="connsiteX2" fmla="*/ 4974922 w 5163051"/>
              <a:gd name="connsiteY2" fmla="*/ 0 h 1128772"/>
              <a:gd name="connsiteX3" fmla="*/ 5163051 w 5163051"/>
              <a:gd name="connsiteY3" fmla="*/ 188129 h 1128772"/>
              <a:gd name="connsiteX4" fmla="*/ 5163051 w 5163051"/>
              <a:gd name="connsiteY4" fmla="*/ 940643 h 1128772"/>
              <a:gd name="connsiteX5" fmla="*/ 4974922 w 5163051"/>
              <a:gd name="connsiteY5" fmla="*/ 1128772 h 1128772"/>
              <a:gd name="connsiteX6" fmla="*/ 188129 w 5163051"/>
              <a:gd name="connsiteY6" fmla="*/ 1128772 h 1128772"/>
              <a:gd name="connsiteX7" fmla="*/ 0 w 5163051"/>
              <a:gd name="connsiteY7" fmla="*/ 940643 h 1128772"/>
              <a:gd name="connsiteX8" fmla="*/ 0 w 5163051"/>
              <a:gd name="connsiteY8" fmla="*/ 188129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051" h="1128772">
                <a:moveTo>
                  <a:pt x="5163051" y="940642"/>
                </a:moveTo>
                <a:cubicBezTo>
                  <a:pt x="5163051" y="1044543"/>
                  <a:pt x="5078823" y="1128771"/>
                  <a:pt x="4974922" y="1128771"/>
                </a:cubicBezTo>
                <a:lnTo>
                  <a:pt x="188129" y="1128771"/>
                </a:lnTo>
                <a:cubicBezTo>
                  <a:pt x="84228" y="1128771"/>
                  <a:pt x="0" y="1044543"/>
                  <a:pt x="0" y="940642"/>
                </a:cubicBezTo>
                <a:lnTo>
                  <a:pt x="0" y="188130"/>
                </a:lnTo>
                <a:cubicBezTo>
                  <a:pt x="0" y="84229"/>
                  <a:pt x="84228" y="1"/>
                  <a:pt x="188129" y="1"/>
                </a:cubicBezTo>
                <a:lnTo>
                  <a:pt x="4974922" y="1"/>
                </a:lnTo>
                <a:cubicBezTo>
                  <a:pt x="5078823" y="1"/>
                  <a:pt x="5163051" y="84229"/>
                  <a:pt x="5163051" y="188130"/>
                </a:cubicBezTo>
                <a:lnTo>
                  <a:pt x="5163051" y="940642"/>
                </a:lnTo>
                <a:close/>
              </a:path>
            </a:pathLst>
          </a:custGeom>
          <a:noFill/>
          <a:ln w="508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2858" tIns="157972" rIns="247125" bIns="157972"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rgbClr val="333333"/>
              </a:solidFill>
              <a:effectLst/>
              <a:uLnTx/>
              <a:uFillTx/>
              <a:latin typeface="Arial MT"/>
              <a:ea typeface="+mn-ea"/>
              <a:cs typeface="+mn-cs"/>
            </a:endParaRPr>
          </a:p>
        </p:txBody>
      </p:sp>
      <p:sp>
        <p:nvSpPr>
          <p:cNvPr id="18" name="Freeform 5">
            <a:extLst>
              <a:ext uri="{FF2B5EF4-FFF2-40B4-BE49-F238E27FC236}">
                <a16:creationId xmlns:a16="http://schemas.microsoft.com/office/drawing/2014/main" id="{67E4D858-D991-44BB-A859-5132E523303C}"/>
              </a:ext>
            </a:extLst>
          </p:cNvPr>
          <p:cNvSpPr/>
          <p:nvPr/>
        </p:nvSpPr>
        <p:spPr>
          <a:xfrm>
            <a:off x="4014431" y="2716856"/>
            <a:ext cx="4658751" cy="1022939"/>
          </a:xfrm>
          <a:custGeom>
            <a:avLst/>
            <a:gdLst>
              <a:gd name="connsiteX0" fmla="*/ 0 w 5163051"/>
              <a:gd name="connsiteY0" fmla="*/ 188129 h 1128772"/>
              <a:gd name="connsiteX1" fmla="*/ 188129 w 5163051"/>
              <a:gd name="connsiteY1" fmla="*/ 0 h 1128772"/>
              <a:gd name="connsiteX2" fmla="*/ 4974922 w 5163051"/>
              <a:gd name="connsiteY2" fmla="*/ 0 h 1128772"/>
              <a:gd name="connsiteX3" fmla="*/ 5163051 w 5163051"/>
              <a:gd name="connsiteY3" fmla="*/ 188129 h 1128772"/>
              <a:gd name="connsiteX4" fmla="*/ 5163051 w 5163051"/>
              <a:gd name="connsiteY4" fmla="*/ 940643 h 1128772"/>
              <a:gd name="connsiteX5" fmla="*/ 4974922 w 5163051"/>
              <a:gd name="connsiteY5" fmla="*/ 1128772 h 1128772"/>
              <a:gd name="connsiteX6" fmla="*/ 188129 w 5163051"/>
              <a:gd name="connsiteY6" fmla="*/ 1128772 h 1128772"/>
              <a:gd name="connsiteX7" fmla="*/ 0 w 5163051"/>
              <a:gd name="connsiteY7" fmla="*/ 940643 h 1128772"/>
              <a:gd name="connsiteX8" fmla="*/ 0 w 5163051"/>
              <a:gd name="connsiteY8" fmla="*/ 188129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051" h="1128772">
                <a:moveTo>
                  <a:pt x="5163051" y="940642"/>
                </a:moveTo>
                <a:cubicBezTo>
                  <a:pt x="5163051" y="1044543"/>
                  <a:pt x="5078823" y="1128771"/>
                  <a:pt x="4974922" y="1128771"/>
                </a:cubicBezTo>
                <a:lnTo>
                  <a:pt x="188129" y="1128771"/>
                </a:lnTo>
                <a:cubicBezTo>
                  <a:pt x="84228" y="1128771"/>
                  <a:pt x="0" y="1044543"/>
                  <a:pt x="0" y="940642"/>
                </a:cubicBezTo>
                <a:lnTo>
                  <a:pt x="0" y="188130"/>
                </a:lnTo>
                <a:cubicBezTo>
                  <a:pt x="0" y="84229"/>
                  <a:pt x="84228" y="1"/>
                  <a:pt x="188129" y="1"/>
                </a:cubicBezTo>
                <a:lnTo>
                  <a:pt x="4974922" y="1"/>
                </a:lnTo>
                <a:cubicBezTo>
                  <a:pt x="5078823" y="1"/>
                  <a:pt x="5163051" y="84229"/>
                  <a:pt x="5163051" y="188130"/>
                </a:cubicBezTo>
                <a:lnTo>
                  <a:pt x="5163051" y="940642"/>
                </a:lnTo>
                <a:close/>
              </a:path>
            </a:pathLst>
          </a:custGeom>
          <a:noFill/>
          <a:ln w="508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2858" tIns="157972" rIns="247125" bIns="157972"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rgbClr val="333333"/>
              </a:solidFill>
              <a:effectLst/>
              <a:uLnTx/>
              <a:uFillTx/>
              <a:latin typeface="Arial MT"/>
              <a:ea typeface="+mn-ea"/>
              <a:cs typeface="+mn-cs"/>
            </a:endParaRPr>
          </a:p>
        </p:txBody>
      </p:sp>
      <p:sp>
        <p:nvSpPr>
          <p:cNvPr id="19" name="Freeform 5">
            <a:extLst>
              <a:ext uri="{FF2B5EF4-FFF2-40B4-BE49-F238E27FC236}">
                <a16:creationId xmlns:a16="http://schemas.microsoft.com/office/drawing/2014/main" id="{75D7CF59-FEEA-48E2-8977-E258E0BB5559}"/>
              </a:ext>
            </a:extLst>
          </p:cNvPr>
          <p:cNvSpPr/>
          <p:nvPr/>
        </p:nvSpPr>
        <p:spPr>
          <a:xfrm>
            <a:off x="4014430" y="4035452"/>
            <a:ext cx="4658751" cy="1022939"/>
          </a:xfrm>
          <a:custGeom>
            <a:avLst/>
            <a:gdLst>
              <a:gd name="connsiteX0" fmla="*/ 0 w 5163051"/>
              <a:gd name="connsiteY0" fmla="*/ 188129 h 1128772"/>
              <a:gd name="connsiteX1" fmla="*/ 188129 w 5163051"/>
              <a:gd name="connsiteY1" fmla="*/ 0 h 1128772"/>
              <a:gd name="connsiteX2" fmla="*/ 4974922 w 5163051"/>
              <a:gd name="connsiteY2" fmla="*/ 0 h 1128772"/>
              <a:gd name="connsiteX3" fmla="*/ 5163051 w 5163051"/>
              <a:gd name="connsiteY3" fmla="*/ 188129 h 1128772"/>
              <a:gd name="connsiteX4" fmla="*/ 5163051 w 5163051"/>
              <a:gd name="connsiteY4" fmla="*/ 940643 h 1128772"/>
              <a:gd name="connsiteX5" fmla="*/ 4974922 w 5163051"/>
              <a:gd name="connsiteY5" fmla="*/ 1128772 h 1128772"/>
              <a:gd name="connsiteX6" fmla="*/ 188129 w 5163051"/>
              <a:gd name="connsiteY6" fmla="*/ 1128772 h 1128772"/>
              <a:gd name="connsiteX7" fmla="*/ 0 w 5163051"/>
              <a:gd name="connsiteY7" fmla="*/ 940643 h 1128772"/>
              <a:gd name="connsiteX8" fmla="*/ 0 w 5163051"/>
              <a:gd name="connsiteY8" fmla="*/ 188129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051" h="1128772">
                <a:moveTo>
                  <a:pt x="5163051" y="940642"/>
                </a:moveTo>
                <a:cubicBezTo>
                  <a:pt x="5163051" y="1044543"/>
                  <a:pt x="5078823" y="1128771"/>
                  <a:pt x="4974922" y="1128771"/>
                </a:cubicBezTo>
                <a:lnTo>
                  <a:pt x="188129" y="1128771"/>
                </a:lnTo>
                <a:cubicBezTo>
                  <a:pt x="84228" y="1128771"/>
                  <a:pt x="0" y="1044543"/>
                  <a:pt x="0" y="940642"/>
                </a:cubicBezTo>
                <a:lnTo>
                  <a:pt x="0" y="188130"/>
                </a:lnTo>
                <a:cubicBezTo>
                  <a:pt x="0" y="84229"/>
                  <a:pt x="84228" y="1"/>
                  <a:pt x="188129" y="1"/>
                </a:cubicBezTo>
                <a:lnTo>
                  <a:pt x="4974922" y="1"/>
                </a:lnTo>
                <a:cubicBezTo>
                  <a:pt x="5078823" y="1"/>
                  <a:pt x="5163051" y="84229"/>
                  <a:pt x="5163051" y="188130"/>
                </a:cubicBezTo>
                <a:lnTo>
                  <a:pt x="5163051" y="940642"/>
                </a:lnTo>
                <a:close/>
              </a:path>
            </a:pathLst>
          </a:custGeom>
          <a:noFill/>
          <a:ln w="508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2858" tIns="157972" rIns="247125" bIns="157972"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rgbClr val="333333"/>
              </a:solidFill>
              <a:effectLst/>
              <a:uLnTx/>
              <a:uFillTx/>
              <a:latin typeface="Arial MT"/>
              <a:ea typeface="+mn-ea"/>
              <a:cs typeface="+mn-cs"/>
            </a:endParaRPr>
          </a:p>
        </p:txBody>
      </p:sp>
      <p:sp>
        <p:nvSpPr>
          <p:cNvPr id="21" name="Rectangle 20">
            <a:extLst>
              <a:ext uri="{FF2B5EF4-FFF2-40B4-BE49-F238E27FC236}">
                <a16:creationId xmlns:a16="http://schemas.microsoft.com/office/drawing/2014/main" id="{FD1F6C26-B49F-44F5-BB51-604D76C9C7C0}"/>
              </a:ext>
            </a:extLst>
          </p:cNvPr>
          <p:cNvSpPr/>
          <p:nvPr/>
        </p:nvSpPr>
        <p:spPr>
          <a:xfrm>
            <a:off x="4180079" y="1469568"/>
            <a:ext cx="4336124" cy="923330"/>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rPr>
              <a:t>Portfolio Cost ($/MWh)</a:t>
            </a:r>
          </a:p>
          <a:p>
            <a:pPr marL="285750" indent="-285750">
              <a:buFont typeface="Arial" panose="020B0604020202020204" pitchFamily="34" charset="0"/>
              <a:buChar char="•"/>
            </a:pPr>
            <a:r>
              <a:rPr lang="en-US" dirty="0">
                <a:solidFill>
                  <a:srgbClr val="000000"/>
                </a:solidFill>
              </a:rPr>
              <a:t>Portfolio Reliability</a:t>
            </a:r>
          </a:p>
          <a:p>
            <a:pPr marL="285750" indent="-285750">
              <a:buFont typeface="Arial" panose="020B0604020202020204" pitchFamily="34" charset="0"/>
              <a:buChar char="•"/>
            </a:pPr>
            <a:r>
              <a:rPr lang="en-US" altLang="en-US" dirty="0">
                <a:solidFill>
                  <a:srgbClr val="000000"/>
                </a:solidFill>
              </a:rPr>
              <a:t>Resource Diversity</a:t>
            </a:r>
          </a:p>
        </p:txBody>
      </p:sp>
      <p:sp>
        <p:nvSpPr>
          <p:cNvPr id="22" name="Rectangle 21">
            <a:extLst>
              <a:ext uri="{FF2B5EF4-FFF2-40B4-BE49-F238E27FC236}">
                <a16:creationId xmlns:a16="http://schemas.microsoft.com/office/drawing/2014/main" id="{BA23F9EC-32B3-4E14-853E-9B54F34FDE0B}"/>
              </a:ext>
            </a:extLst>
          </p:cNvPr>
          <p:cNvSpPr/>
          <p:nvPr/>
        </p:nvSpPr>
        <p:spPr>
          <a:xfrm>
            <a:off x="4180079" y="2907331"/>
            <a:ext cx="3294492" cy="923330"/>
          </a:xfrm>
          <a:prstGeom prst="rect">
            <a:avLst/>
          </a:prstGeom>
        </p:spPr>
        <p:txBody>
          <a:bodyPr wrap="none">
            <a:spAutoFit/>
          </a:bodyPr>
          <a:lstStyle/>
          <a:p>
            <a:pPr marL="285750" indent="-285750">
              <a:buFont typeface="Arial" panose="020B0604020202020204" pitchFamily="34" charset="0"/>
              <a:buChar char="•"/>
            </a:pPr>
            <a:r>
              <a:rPr lang="en-US" dirty="0">
                <a:solidFill>
                  <a:srgbClr val="000000"/>
                </a:solidFill>
              </a:rPr>
              <a:t>Portfolio Emissions </a:t>
            </a:r>
          </a:p>
          <a:p>
            <a:pPr marL="285750" indent="-285750">
              <a:buFont typeface="Arial" panose="020B0604020202020204" pitchFamily="34" charset="0"/>
              <a:buChar char="•"/>
            </a:pPr>
            <a:r>
              <a:rPr lang="en-US" dirty="0">
                <a:solidFill>
                  <a:srgbClr val="000000"/>
                </a:solidFill>
              </a:rPr>
              <a:t>Renewable Energy Content</a:t>
            </a:r>
          </a:p>
          <a:p>
            <a:endParaRPr lang="en-US" dirty="0"/>
          </a:p>
        </p:txBody>
      </p:sp>
      <p:sp>
        <p:nvSpPr>
          <p:cNvPr id="23" name="Rectangle 22">
            <a:extLst>
              <a:ext uri="{FF2B5EF4-FFF2-40B4-BE49-F238E27FC236}">
                <a16:creationId xmlns:a16="http://schemas.microsoft.com/office/drawing/2014/main" id="{C23F7A27-18BF-4798-BF3A-DC2C16102F72}"/>
              </a:ext>
            </a:extLst>
          </p:cNvPr>
          <p:cNvSpPr/>
          <p:nvPr/>
        </p:nvSpPr>
        <p:spPr>
          <a:xfrm>
            <a:off x="4180079" y="4134732"/>
            <a:ext cx="3358612" cy="1200329"/>
          </a:xfrm>
          <a:prstGeom prst="rect">
            <a:avLst/>
          </a:prstGeom>
        </p:spPr>
        <p:txBody>
          <a:bodyPr wrap="none">
            <a:spAutoFit/>
          </a:bodyPr>
          <a:lstStyle/>
          <a:p>
            <a:pPr marL="285750" indent="-285750">
              <a:buFont typeface="Arial" panose="020B0604020202020204" pitchFamily="34" charset="0"/>
              <a:buChar char="•"/>
            </a:pPr>
            <a:r>
              <a:rPr lang="en-US" dirty="0">
                <a:solidFill>
                  <a:srgbClr val="000000"/>
                </a:solidFill>
              </a:rPr>
              <a:t>$ Invested Locally</a:t>
            </a:r>
          </a:p>
          <a:p>
            <a:pPr marL="285750" indent="-285750">
              <a:buFont typeface="Arial" panose="020B0604020202020204" pitchFamily="34" charset="0"/>
              <a:buChar char="•"/>
            </a:pPr>
            <a:r>
              <a:rPr lang="en-US" dirty="0">
                <a:solidFill>
                  <a:srgbClr val="000000"/>
                </a:solidFill>
              </a:rPr>
              <a:t>MW Developed Locally</a:t>
            </a:r>
          </a:p>
          <a:p>
            <a:pPr marL="285750" indent="-285750">
              <a:buFont typeface="Arial" panose="020B0604020202020204" pitchFamily="34" charset="0"/>
              <a:buChar char="•"/>
            </a:pPr>
            <a:r>
              <a:rPr lang="en-US" dirty="0">
                <a:solidFill>
                  <a:srgbClr val="000000"/>
                </a:solidFill>
              </a:rPr>
              <a:t>Job Development Potential</a:t>
            </a:r>
          </a:p>
          <a:p>
            <a:endParaRPr lang="en-US" dirty="0"/>
          </a:p>
        </p:txBody>
      </p:sp>
      <p:sp>
        <p:nvSpPr>
          <p:cNvPr id="24" name="Freeform 5">
            <a:extLst>
              <a:ext uri="{FF2B5EF4-FFF2-40B4-BE49-F238E27FC236}">
                <a16:creationId xmlns:a16="http://schemas.microsoft.com/office/drawing/2014/main" id="{7856E38B-27FD-4042-BBDC-227E14FD9B1F}"/>
              </a:ext>
            </a:extLst>
          </p:cNvPr>
          <p:cNvSpPr/>
          <p:nvPr/>
        </p:nvSpPr>
        <p:spPr>
          <a:xfrm>
            <a:off x="4014430" y="5397547"/>
            <a:ext cx="4658751" cy="1088533"/>
          </a:xfrm>
          <a:custGeom>
            <a:avLst/>
            <a:gdLst>
              <a:gd name="connsiteX0" fmla="*/ 0 w 5163051"/>
              <a:gd name="connsiteY0" fmla="*/ 188129 h 1128772"/>
              <a:gd name="connsiteX1" fmla="*/ 188129 w 5163051"/>
              <a:gd name="connsiteY1" fmla="*/ 0 h 1128772"/>
              <a:gd name="connsiteX2" fmla="*/ 4974922 w 5163051"/>
              <a:gd name="connsiteY2" fmla="*/ 0 h 1128772"/>
              <a:gd name="connsiteX3" fmla="*/ 5163051 w 5163051"/>
              <a:gd name="connsiteY3" fmla="*/ 188129 h 1128772"/>
              <a:gd name="connsiteX4" fmla="*/ 5163051 w 5163051"/>
              <a:gd name="connsiteY4" fmla="*/ 940643 h 1128772"/>
              <a:gd name="connsiteX5" fmla="*/ 4974922 w 5163051"/>
              <a:gd name="connsiteY5" fmla="*/ 1128772 h 1128772"/>
              <a:gd name="connsiteX6" fmla="*/ 188129 w 5163051"/>
              <a:gd name="connsiteY6" fmla="*/ 1128772 h 1128772"/>
              <a:gd name="connsiteX7" fmla="*/ 0 w 5163051"/>
              <a:gd name="connsiteY7" fmla="*/ 940643 h 1128772"/>
              <a:gd name="connsiteX8" fmla="*/ 0 w 5163051"/>
              <a:gd name="connsiteY8" fmla="*/ 188129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051" h="1128772">
                <a:moveTo>
                  <a:pt x="5163051" y="940642"/>
                </a:moveTo>
                <a:cubicBezTo>
                  <a:pt x="5163051" y="1044543"/>
                  <a:pt x="5078823" y="1128771"/>
                  <a:pt x="4974922" y="1128771"/>
                </a:cubicBezTo>
                <a:lnTo>
                  <a:pt x="188129" y="1128771"/>
                </a:lnTo>
                <a:cubicBezTo>
                  <a:pt x="84228" y="1128771"/>
                  <a:pt x="0" y="1044543"/>
                  <a:pt x="0" y="940642"/>
                </a:cubicBezTo>
                <a:lnTo>
                  <a:pt x="0" y="188130"/>
                </a:lnTo>
                <a:cubicBezTo>
                  <a:pt x="0" y="84229"/>
                  <a:pt x="84228" y="1"/>
                  <a:pt x="188129" y="1"/>
                </a:cubicBezTo>
                <a:lnTo>
                  <a:pt x="4974922" y="1"/>
                </a:lnTo>
                <a:cubicBezTo>
                  <a:pt x="5078823" y="1"/>
                  <a:pt x="5163051" y="84229"/>
                  <a:pt x="5163051" y="188130"/>
                </a:cubicBezTo>
                <a:lnTo>
                  <a:pt x="5163051" y="940642"/>
                </a:lnTo>
                <a:close/>
              </a:path>
            </a:pathLst>
          </a:custGeom>
          <a:noFill/>
          <a:ln w="508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2858" tIns="157972" rIns="247125" bIns="157972"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rgbClr val="333333"/>
              </a:solidFill>
              <a:effectLst/>
              <a:uLnTx/>
              <a:uFillTx/>
              <a:latin typeface="Arial MT"/>
              <a:ea typeface="+mn-ea"/>
              <a:cs typeface="+mn-cs"/>
            </a:endParaRPr>
          </a:p>
        </p:txBody>
      </p:sp>
      <p:sp>
        <p:nvSpPr>
          <p:cNvPr id="25" name="Rectangle 24">
            <a:extLst>
              <a:ext uri="{FF2B5EF4-FFF2-40B4-BE49-F238E27FC236}">
                <a16:creationId xmlns:a16="http://schemas.microsoft.com/office/drawing/2014/main" id="{F5C0B447-C9AB-4D94-AE1C-9CAECDB47E49}"/>
              </a:ext>
            </a:extLst>
          </p:cNvPr>
          <p:cNvSpPr/>
          <p:nvPr/>
        </p:nvSpPr>
        <p:spPr>
          <a:xfrm>
            <a:off x="4192555" y="5497156"/>
            <a:ext cx="4501773" cy="1200329"/>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rPr>
              <a:t>% Long-term Contracted</a:t>
            </a:r>
          </a:p>
          <a:p>
            <a:pPr marL="285750" indent="-285750">
              <a:buFont typeface="Arial" panose="020B0604020202020204" pitchFamily="34" charset="0"/>
              <a:buChar char="•"/>
            </a:pPr>
            <a:r>
              <a:rPr lang="en-US" dirty="0">
                <a:solidFill>
                  <a:srgbClr val="000000"/>
                </a:solidFill>
              </a:rPr>
              <a:t>Market Exposure (Net Market Purchases)</a:t>
            </a:r>
          </a:p>
          <a:p>
            <a:pPr marL="285750" indent="-285750">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val="10986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2F58CE3-4636-41F9-837F-84052B1E53D6}"/>
              </a:ext>
            </a:extLst>
          </p:cNvPr>
          <p:cNvGraphicFramePr>
            <a:graphicFrameLocks noGrp="1"/>
          </p:cNvGraphicFramePr>
          <p:nvPr/>
        </p:nvGraphicFramePr>
        <p:xfrm>
          <a:off x="419027" y="1225212"/>
          <a:ext cx="8305946" cy="5387153"/>
        </p:xfrm>
        <a:graphic>
          <a:graphicData uri="http://schemas.openxmlformats.org/drawingml/2006/table">
            <a:tbl>
              <a:tblPr firstRow="1" bandRow="1">
                <a:tableStyleId>{00A15C55-8517-42AA-B614-E9B94910E393}</a:tableStyleId>
              </a:tblPr>
              <a:tblGrid>
                <a:gridCol w="1500617">
                  <a:extLst>
                    <a:ext uri="{9D8B030D-6E8A-4147-A177-3AD203B41FA5}">
                      <a16:colId xmlns:a16="http://schemas.microsoft.com/office/drawing/2014/main" val="1144816281"/>
                    </a:ext>
                  </a:extLst>
                </a:gridCol>
                <a:gridCol w="2268443">
                  <a:extLst>
                    <a:ext uri="{9D8B030D-6E8A-4147-A177-3AD203B41FA5}">
                      <a16:colId xmlns:a16="http://schemas.microsoft.com/office/drawing/2014/main" val="1329825946"/>
                    </a:ext>
                  </a:extLst>
                </a:gridCol>
                <a:gridCol w="2268443">
                  <a:extLst>
                    <a:ext uri="{9D8B030D-6E8A-4147-A177-3AD203B41FA5}">
                      <a16:colId xmlns:a16="http://schemas.microsoft.com/office/drawing/2014/main" val="979181846"/>
                    </a:ext>
                  </a:extLst>
                </a:gridCol>
                <a:gridCol w="2268443">
                  <a:extLst>
                    <a:ext uri="{9D8B030D-6E8A-4147-A177-3AD203B41FA5}">
                      <a16:colId xmlns:a16="http://schemas.microsoft.com/office/drawing/2014/main" val="458094582"/>
                    </a:ext>
                  </a:extLst>
                </a:gridCol>
              </a:tblGrid>
              <a:tr h="369929">
                <a:tc>
                  <a:txBody>
                    <a:bodyPr/>
                    <a:lstStyle/>
                    <a:p>
                      <a:pPr algn="ctr"/>
                      <a:r>
                        <a:rPr lang="en-US" sz="1600" dirty="0"/>
                        <a:t>Cases13</a:t>
                      </a:r>
                    </a:p>
                  </a:txBody>
                  <a:tcPr/>
                </a:tc>
                <a:tc>
                  <a:txBody>
                    <a:bodyPr/>
                    <a:lstStyle/>
                    <a:p>
                      <a:pPr algn="ctr"/>
                      <a:r>
                        <a:rPr lang="en-US" sz="1600" dirty="0"/>
                        <a:t>Base</a:t>
                      </a:r>
                      <a:endParaRPr lang="en-US" sz="1600" b="1" dirty="0"/>
                    </a:p>
                  </a:txBody>
                  <a:tcPr/>
                </a:tc>
                <a:tc>
                  <a:txBody>
                    <a:bodyPr/>
                    <a:lstStyle/>
                    <a:p>
                      <a:pPr algn="ctr"/>
                      <a:r>
                        <a:rPr lang="en-US" sz="1600" dirty="0"/>
                        <a:t>90% Time Coincident </a:t>
                      </a:r>
                      <a:endParaRPr lang="en-US" sz="1600" b="1" dirty="0"/>
                    </a:p>
                  </a:txBody>
                  <a:tcPr/>
                </a:tc>
                <a:tc>
                  <a:txBody>
                    <a:bodyPr/>
                    <a:lstStyle/>
                    <a:p>
                      <a:pPr algn="ctr"/>
                      <a:r>
                        <a:rPr lang="en-US" sz="1600" b="1" dirty="0"/>
                        <a:t>95% Time Coincident </a:t>
                      </a:r>
                    </a:p>
                  </a:txBody>
                  <a:tcPr/>
                </a:tc>
                <a:extLst>
                  <a:ext uri="{0D108BD9-81ED-4DB2-BD59-A6C34878D82A}">
                    <a16:rowId xmlns:a16="http://schemas.microsoft.com/office/drawing/2014/main" val="3947165399"/>
                  </a:ext>
                </a:extLst>
              </a:tr>
              <a:tr h="356591">
                <a:tc gridSpan="3">
                  <a:txBody>
                    <a:bodyPr/>
                    <a:lstStyle/>
                    <a:p>
                      <a:pPr algn="l"/>
                      <a:r>
                        <a:rPr lang="en-US" sz="1600" b="1" i="1" dirty="0"/>
                        <a:t>Lead with Affordable Service</a:t>
                      </a:r>
                    </a:p>
                  </a:txBody>
                  <a:tcPr>
                    <a:solidFill>
                      <a:schemeClr val="accent3">
                        <a:lumMod val="85000"/>
                      </a:schemeClr>
                    </a:solidFill>
                  </a:tcPr>
                </a:tc>
                <a:tc hMerge="1">
                  <a:txBody>
                    <a:bodyPr/>
                    <a:lstStyle/>
                    <a:p>
                      <a:pPr algn="ctr"/>
                      <a:endParaRPr lang="en-US" b="1" dirty="0"/>
                    </a:p>
                  </a:txBody>
                  <a:tcPr/>
                </a:tc>
                <a:tc hMerge="1">
                  <a:txBody>
                    <a:bodyPr/>
                    <a:lstStyle/>
                    <a:p>
                      <a:pPr algn="ctr"/>
                      <a:endParaRPr lang="en-US" b="1" dirty="0"/>
                    </a:p>
                  </a:txBody>
                  <a:tcPr/>
                </a:tc>
                <a:tc>
                  <a:txBody>
                    <a:bodyPr/>
                    <a:lstStyle/>
                    <a:p>
                      <a:pPr algn="l"/>
                      <a:endParaRPr lang="en-US" sz="1600" b="1" i="1" dirty="0"/>
                    </a:p>
                  </a:txBody>
                  <a:tcPr>
                    <a:solidFill>
                      <a:schemeClr val="accent3">
                        <a:lumMod val="85000"/>
                      </a:schemeClr>
                    </a:solidFill>
                  </a:tcPr>
                </a:tc>
                <a:extLst>
                  <a:ext uri="{0D108BD9-81ED-4DB2-BD59-A6C34878D82A}">
                    <a16:rowId xmlns:a16="http://schemas.microsoft.com/office/drawing/2014/main" val="822350889"/>
                  </a:ext>
                </a:extLst>
              </a:tr>
              <a:tr h="365689">
                <a:tc>
                  <a:txBody>
                    <a:bodyPr/>
                    <a:lstStyle/>
                    <a:p>
                      <a:pPr algn="ctr"/>
                      <a:r>
                        <a:rPr lang="en-US" sz="1600" b="1" dirty="0"/>
                        <a:t>Cost</a:t>
                      </a:r>
                    </a:p>
                  </a:txBody>
                  <a:tcPr>
                    <a:solidFill>
                      <a:schemeClr val="tx2">
                        <a:lumMod val="20000"/>
                        <a:lumOff val="80000"/>
                      </a:schemeClr>
                    </a:solidFill>
                  </a:tcPr>
                </a:tc>
                <a:tc>
                  <a:txBody>
                    <a:bodyPr/>
                    <a:lstStyle/>
                    <a:p>
                      <a:pPr algn="ctr"/>
                      <a:r>
                        <a:rPr lang="en-US" sz="1600" b="1" dirty="0"/>
                        <a:t>1</a:t>
                      </a:r>
                    </a:p>
                  </a:txBody>
                  <a:tcPr>
                    <a:solidFill>
                      <a:schemeClr val="tx2">
                        <a:lumMod val="20000"/>
                        <a:lumOff val="80000"/>
                      </a:schemeClr>
                    </a:solidFill>
                  </a:tcPr>
                </a:tc>
                <a:tc>
                  <a:txBody>
                    <a:bodyPr/>
                    <a:lstStyle/>
                    <a:p>
                      <a:pPr algn="ctr"/>
                      <a:r>
                        <a:rPr lang="en-US" sz="1600" b="1" dirty="0"/>
                        <a:t>2</a:t>
                      </a:r>
                    </a:p>
                  </a:txBody>
                  <a:tcPr>
                    <a:solidFill>
                      <a:schemeClr val="tx2">
                        <a:lumMod val="20000"/>
                        <a:lumOff val="80000"/>
                      </a:schemeClr>
                    </a:solidFill>
                  </a:tcPr>
                </a:tc>
                <a:tc>
                  <a:txBody>
                    <a:bodyPr/>
                    <a:lstStyle/>
                    <a:p>
                      <a:pPr algn="ctr"/>
                      <a:r>
                        <a:rPr lang="en-US" sz="1600" b="1" dirty="0"/>
                        <a:t>3</a:t>
                      </a:r>
                    </a:p>
                  </a:txBody>
                  <a:tcPr>
                    <a:solidFill>
                      <a:schemeClr val="tx2">
                        <a:lumMod val="20000"/>
                        <a:lumOff val="80000"/>
                      </a:schemeClr>
                    </a:solidFill>
                  </a:tcPr>
                </a:tc>
                <a:extLst>
                  <a:ext uri="{0D108BD9-81ED-4DB2-BD59-A6C34878D82A}">
                    <a16:rowId xmlns:a16="http://schemas.microsoft.com/office/drawing/2014/main" val="3741919270"/>
                  </a:ext>
                </a:extLst>
              </a:tr>
              <a:tr h="365689">
                <a:tc>
                  <a:txBody>
                    <a:bodyPr/>
                    <a:lstStyle/>
                    <a:p>
                      <a:pPr algn="ctr"/>
                      <a:r>
                        <a:rPr lang="en-US" sz="1600" b="1" dirty="0"/>
                        <a:t>Reliability</a:t>
                      </a:r>
                    </a:p>
                  </a:txBody>
                  <a:tcPr>
                    <a:solidFill>
                      <a:schemeClr val="tx2">
                        <a:lumMod val="20000"/>
                        <a:lumOff val="80000"/>
                      </a:schemeClr>
                    </a:solidFill>
                  </a:tcPr>
                </a:tc>
                <a:tc>
                  <a:txBody>
                    <a:bodyPr/>
                    <a:lstStyle/>
                    <a:p>
                      <a:pPr algn="ctr"/>
                      <a:r>
                        <a:rPr lang="en-US" sz="1600" b="1" dirty="0">
                          <a:solidFill>
                            <a:schemeClr val="tx1"/>
                          </a:solidFill>
                        </a:rPr>
                        <a:t>3</a:t>
                      </a:r>
                    </a:p>
                  </a:txBody>
                  <a:tcPr>
                    <a:solidFill>
                      <a:schemeClr val="tx2">
                        <a:lumMod val="20000"/>
                        <a:lumOff val="80000"/>
                      </a:schemeClr>
                    </a:solidFill>
                  </a:tcPr>
                </a:tc>
                <a:tc>
                  <a:txBody>
                    <a:bodyPr/>
                    <a:lstStyle/>
                    <a:p>
                      <a:pPr algn="ctr"/>
                      <a:r>
                        <a:rPr lang="en-US" sz="1600" b="1" dirty="0">
                          <a:solidFill>
                            <a:schemeClr val="tx1"/>
                          </a:solidFill>
                        </a:rPr>
                        <a:t>2</a:t>
                      </a:r>
                    </a:p>
                  </a:txBody>
                  <a:tcPr>
                    <a:solidFill>
                      <a:schemeClr val="tx2">
                        <a:lumMod val="20000"/>
                        <a:lumOff val="80000"/>
                      </a:schemeClr>
                    </a:solidFill>
                  </a:tcPr>
                </a:tc>
                <a:tc>
                  <a:txBody>
                    <a:bodyPr/>
                    <a:lstStyle/>
                    <a:p>
                      <a:pPr algn="ctr"/>
                      <a:r>
                        <a:rPr lang="en-US" sz="1600" b="1" dirty="0">
                          <a:solidFill>
                            <a:schemeClr val="tx1"/>
                          </a:solidFill>
                        </a:rPr>
                        <a:t>1</a:t>
                      </a:r>
                    </a:p>
                  </a:txBody>
                  <a:tcPr>
                    <a:solidFill>
                      <a:schemeClr val="tx2">
                        <a:lumMod val="20000"/>
                        <a:lumOff val="80000"/>
                      </a:schemeClr>
                    </a:solidFill>
                  </a:tcPr>
                </a:tc>
                <a:extLst>
                  <a:ext uri="{0D108BD9-81ED-4DB2-BD59-A6C34878D82A}">
                    <a16:rowId xmlns:a16="http://schemas.microsoft.com/office/drawing/2014/main" val="1863806711"/>
                  </a:ext>
                </a:extLst>
              </a:tr>
              <a:tr h="365689">
                <a:tc>
                  <a:txBody>
                    <a:bodyPr/>
                    <a:lstStyle/>
                    <a:p>
                      <a:pPr algn="ctr"/>
                      <a:r>
                        <a:rPr lang="en-US" sz="1600" b="1" strike="noStrike" dirty="0"/>
                        <a:t>Diversity</a:t>
                      </a:r>
                    </a:p>
                  </a:txBody>
                  <a:tcPr>
                    <a:solidFill>
                      <a:schemeClr val="tx2">
                        <a:lumMod val="20000"/>
                        <a:lumOff val="80000"/>
                      </a:schemeClr>
                    </a:solidFill>
                  </a:tcPr>
                </a:tc>
                <a:tc>
                  <a:txBody>
                    <a:bodyPr/>
                    <a:lstStyle/>
                    <a:p>
                      <a:pPr algn="ctr"/>
                      <a:r>
                        <a:rPr lang="en-US" sz="1600" b="1" dirty="0">
                          <a:solidFill>
                            <a:schemeClr val="tx1"/>
                          </a:solidFill>
                        </a:rPr>
                        <a:t>3</a:t>
                      </a:r>
                    </a:p>
                  </a:txBody>
                  <a:tcPr>
                    <a:solidFill>
                      <a:schemeClr val="tx2">
                        <a:lumMod val="20000"/>
                        <a:lumOff val="80000"/>
                      </a:schemeClr>
                    </a:solidFill>
                  </a:tcPr>
                </a:tc>
                <a:tc>
                  <a:txBody>
                    <a:bodyPr/>
                    <a:lstStyle/>
                    <a:p>
                      <a:pPr algn="ctr"/>
                      <a:r>
                        <a:rPr lang="en-US" sz="1600" b="1" dirty="0">
                          <a:solidFill>
                            <a:schemeClr val="tx1"/>
                          </a:solidFill>
                        </a:rPr>
                        <a:t>2</a:t>
                      </a:r>
                    </a:p>
                  </a:txBody>
                  <a:tcPr>
                    <a:solidFill>
                      <a:schemeClr val="tx2">
                        <a:lumMod val="20000"/>
                        <a:lumOff val="80000"/>
                      </a:schemeClr>
                    </a:solidFill>
                  </a:tcPr>
                </a:tc>
                <a:tc>
                  <a:txBody>
                    <a:bodyPr/>
                    <a:lstStyle/>
                    <a:p>
                      <a:pPr algn="ctr"/>
                      <a:r>
                        <a:rPr lang="en-US" sz="1600" b="1" dirty="0">
                          <a:solidFill>
                            <a:schemeClr val="tx1"/>
                          </a:solidFill>
                        </a:rPr>
                        <a:t>1</a:t>
                      </a:r>
                    </a:p>
                  </a:txBody>
                  <a:tcPr>
                    <a:solidFill>
                      <a:schemeClr val="tx2">
                        <a:lumMod val="20000"/>
                        <a:lumOff val="80000"/>
                      </a:schemeClr>
                    </a:solidFill>
                  </a:tcPr>
                </a:tc>
                <a:extLst>
                  <a:ext uri="{0D108BD9-81ED-4DB2-BD59-A6C34878D82A}">
                    <a16:rowId xmlns:a16="http://schemas.microsoft.com/office/drawing/2014/main" val="3661313102"/>
                  </a:ext>
                </a:extLst>
              </a:tr>
              <a:tr h="365689">
                <a:tc gridSpan="3">
                  <a:txBody>
                    <a:bodyPr/>
                    <a:lstStyle/>
                    <a:p>
                      <a:pPr algn="l"/>
                      <a:r>
                        <a:rPr lang="en-US" sz="1600" b="1" i="1" dirty="0"/>
                        <a:t>Provide Cleaner Energy Alternatives</a:t>
                      </a:r>
                    </a:p>
                  </a:txBody>
                  <a:tcPr>
                    <a:solidFill>
                      <a:schemeClr val="accent3">
                        <a:lumMod val="85000"/>
                      </a:schemeClr>
                    </a:solidFill>
                  </a:tcPr>
                </a:tc>
                <a:tc hMerge="1">
                  <a:txBody>
                    <a:bodyPr/>
                    <a:lstStyle/>
                    <a:p>
                      <a:pPr algn="ctr"/>
                      <a:endParaRPr lang="en-US" b="1" dirty="0"/>
                    </a:p>
                  </a:txBody>
                  <a:tcPr/>
                </a:tc>
                <a:tc hMerge="1">
                  <a:txBody>
                    <a:bodyPr/>
                    <a:lstStyle/>
                    <a:p>
                      <a:pPr algn="l"/>
                      <a:endParaRPr lang="en-US" b="1" i="1" dirty="0"/>
                    </a:p>
                  </a:txBody>
                  <a:tcPr>
                    <a:solidFill>
                      <a:schemeClr val="accent3">
                        <a:lumMod val="85000"/>
                      </a:schemeClr>
                    </a:solidFill>
                  </a:tcPr>
                </a:tc>
                <a:tc>
                  <a:txBody>
                    <a:bodyPr/>
                    <a:lstStyle/>
                    <a:p>
                      <a:pPr algn="l"/>
                      <a:endParaRPr lang="en-US" sz="1600" b="1" i="1" dirty="0"/>
                    </a:p>
                  </a:txBody>
                  <a:tcPr>
                    <a:solidFill>
                      <a:schemeClr val="accent3">
                        <a:lumMod val="85000"/>
                      </a:schemeClr>
                    </a:solidFill>
                  </a:tcPr>
                </a:tc>
                <a:extLst>
                  <a:ext uri="{0D108BD9-81ED-4DB2-BD59-A6C34878D82A}">
                    <a16:rowId xmlns:a16="http://schemas.microsoft.com/office/drawing/2014/main" val="2286848463"/>
                  </a:ext>
                </a:extLst>
              </a:tr>
              <a:tr h="365689">
                <a:tc>
                  <a:txBody>
                    <a:bodyPr/>
                    <a:lstStyle/>
                    <a:p>
                      <a:pPr algn="ctr"/>
                      <a:r>
                        <a:rPr lang="en-US" sz="1600" b="1" dirty="0"/>
                        <a:t>Emissions</a:t>
                      </a:r>
                    </a:p>
                  </a:txBody>
                  <a:tcPr>
                    <a:solidFill>
                      <a:schemeClr val="tx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Equivalent</a:t>
                      </a:r>
                    </a:p>
                  </a:txBody>
                  <a:tcPr>
                    <a:solidFill>
                      <a:schemeClr val="tx2">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solidFill>
                      <a:schemeClr val="tx2">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solidFill>
                      <a:schemeClr val="tx2">
                        <a:lumMod val="40000"/>
                        <a:lumOff val="60000"/>
                      </a:schemeClr>
                    </a:solidFill>
                  </a:tcPr>
                </a:tc>
                <a:extLst>
                  <a:ext uri="{0D108BD9-81ED-4DB2-BD59-A6C34878D82A}">
                    <a16:rowId xmlns:a16="http://schemas.microsoft.com/office/drawing/2014/main" val="2251656976"/>
                  </a:ext>
                </a:extLst>
              </a:tr>
              <a:tr h="365689">
                <a:tc>
                  <a:txBody>
                    <a:bodyPr/>
                    <a:lstStyle/>
                    <a:p>
                      <a:pPr algn="ctr"/>
                      <a:r>
                        <a:rPr lang="en-US" sz="1600" b="1" dirty="0"/>
                        <a:t>Renewable</a:t>
                      </a:r>
                    </a:p>
                  </a:txBody>
                  <a:tcPr>
                    <a:solidFill>
                      <a:schemeClr val="tx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Equivalent</a:t>
                      </a:r>
                    </a:p>
                  </a:txBody>
                  <a:tcPr>
                    <a:solidFill>
                      <a:schemeClr val="tx2">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solidFill>
                      <a:schemeClr val="tx2">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solidFill>
                      <a:schemeClr val="tx2">
                        <a:lumMod val="40000"/>
                        <a:lumOff val="60000"/>
                      </a:schemeClr>
                    </a:solidFill>
                  </a:tcPr>
                </a:tc>
                <a:extLst>
                  <a:ext uri="{0D108BD9-81ED-4DB2-BD59-A6C34878D82A}">
                    <a16:rowId xmlns:a16="http://schemas.microsoft.com/office/drawing/2014/main" val="3987260656"/>
                  </a:ext>
                </a:extLst>
              </a:tr>
              <a:tr h="365689">
                <a:tc gridSpan="3">
                  <a:txBody>
                    <a:bodyPr/>
                    <a:lstStyle/>
                    <a:p>
                      <a:pPr algn="l"/>
                      <a:r>
                        <a:rPr lang="en-US" sz="1600" b="1" i="1" dirty="0"/>
                        <a:t>Invest in Local Projects and Jobs</a:t>
                      </a:r>
                    </a:p>
                  </a:txBody>
                  <a:tcPr>
                    <a:solidFill>
                      <a:schemeClr val="accent3">
                        <a:lumMod val="85000"/>
                      </a:schemeClr>
                    </a:solidFill>
                  </a:tcPr>
                </a:tc>
                <a:tc hMerge="1">
                  <a:txBody>
                    <a:bodyPr/>
                    <a:lstStyle/>
                    <a:p>
                      <a:endParaRPr lang="en-US"/>
                    </a:p>
                  </a:txBody>
                  <a:tcPr/>
                </a:tc>
                <a:tc hMerge="1">
                  <a:txBody>
                    <a:bodyPr/>
                    <a:lstStyle/>
                    <a:p>
                      <a:pPr algn="l"/>
                      <a:endParaRPr lang="en-US" b="1" i="1" dirty="0"/>
                    </a:p>
                  </a:txBody>
                  <a:tcPr>
                    <a:solidFill>
                      <a:schemeClr val="accent3">
                        <a:lumMod val="85000"/>
                      </a:schemeClr>
                    </a:solidFill>
                  </a:tcPr>
                </a:tc>
                <a:tc>
                  <a:txBody>
                    <a:bodyPr/>
                    <a:lstStyle/>
                    <a:p>
                      <a:pPr algn="l"/>
                      <a:endParaRPr lang="en-US" sz="1600" b="1" i="1" dirty="0"/>
                    </a:p>
                  </a:txBody>
                  <a:tcPr>
                    <a:solidFill>
                      <a:schemeClr val="accent3">
                        <a:lumMod val="85000"/>
                      </a:schemeClr>
                    </a:solidFill>
                  </a:tcPr>
                </a:tc>
                <a:extLst>
                  <a:ext uri="{0D108BD9-81ED-4DB2-BD59-A6C34878D82A}">
                    <a16:rowId xmlns:a16="http://schemas.microsoft.com/office/drawing/2014/main" val="2973678592"/>
                  </a:ext>
                </a:extLst>
              </a:tr>
              <a:tr h="611291">
                <a:tc>
                  <a:txBody>
                    <a:bodyPr/>
                    <a:lstStyle/>
                    <a:p>
                      <a:pPr algn="ctr"/>
                      <a:r>
                        <a:rPr lang="en-US" sz="1600" b="1" dirty="0"/>
                        <a:t>Local Investment</a:t>
                      </a:r>
                    </a:p>
                  </a:txBody>
                  <a:tcPr>
                    <a:solidFill>
                      <a:schemeClr val="tx2">
                        <a:lumMod val="60000"/>
                        <a:lumOff val="40000"/>
                      </a:schemeClr>
                    </a:solidFill>
                  </a:tcPr>
                </a:tc>
                <a:tc gridSpan="3">
                  <a:txBody>
                    <a:bodyPr/>
                    <a:lstStyle/>
                    <a:p>
                      <a:pPr algn="ctr"/>
                      <a:r>
                        <a:rPr lang="en-US" sz="1600" b="1" dirty="0"/>
                        <a:t>Equivalent</a:t>
                      </a:r>
                    </a:p>
                  </a:txBody>
                  <a:tcPr anchor="ctr">
                    <a:solidFill>
                      <a:schemeClr val="tx2">
                        <a:lumMod val="60000"/>
                        <a:lumOff val="40000"/>
                      </a:schemeClr>
                    </a:solidFill>
                  </a:tcPr>
                </a:tc>
                <a:tc hMerge="1">
                  <a:txBody>
                    <a:bodyPr/>
                    <a:lstStyle/>
                    <a:p>
                      <a:pPr algn="ctr"/>
                      <a:endParaRPr lang="en-US" b="1" dirty="0"/>
                    </a:p>
                  </a:txBody>
                  <a:tcPr>
                    <a:solidFill>
                      <a:schemeClr val="tx2">
                        <a:lumMod val="60000"/>
                        <a:lumOff val="40000"/>
                      </a:schemeClr>
                    </a:solidFill>
                  </a:tcPr>
                </a:tc>
                <a:tc hMerge="1">
                  <a:txBody>
                    <a:bodyPr/>
                    <a:lstStyle/>
                    <a:p>
                      <a:pPr algn="ctr"/>
                      <a:endParaRPr lang="en-US" b="1" dirty="0"/>
                    </a:p>
                  </a:txBody>
                  <a:tcPr>
                    <a:solidFill>
                      <a:schemeClr val="tx2">
                        <a:lumMod val="60000"/>
                        <a:lumOff val="40000"/>
                      </a:schemeClr>
                    </a:solidFill>
                  </a:tcPr>
                </a:tc>
                <a:extLst>
                  <a:ext uri="{0D108BD9-81ED-4DB2-BD59-A6C34878D82A}">
                    <a16:rowId xmlns:a16="http://schemas.microsoft.com/office/drawing/2014/main" val="4176131733"/>
                  </a:ext>
                </a:extLst>
              </a:tr>
              <a:tr h="360155">
                <a:tc gridSpan="3">
                  <a:txBody>
                    <a:bodyPr/>
                    <a:lstStyle/>
                    <a:p>
                      <a:pPr algn="l"/>
                      <a:r>
                        <a:rPr lang="en-US" sz="1600" b="1" i="1" dirty="0"/>
                        <a:t>Provide for Long-term Rate and Financial Stability</a:t>
                      </a:r>
                    </a:p>
                  </a:txBody>
                  <a:tcPr>
                    <a:solidFill>
                      <a:schemeClr val="accent3">
                        <a:lumMod val="85000"/>
                      </a:schemeClr>
                    </a:solidFill>
                  </a:tcPr>
                </a:tc>
                <a:tc hMerge="1">
                  <a:txBody>
                    <a:bodyPr/>
                    <a:lstStyle/>
                    <a:p>
                      <a:pPr algn="ctr"/>
                      <a:endParaRPr lang="en-US" b="1" dirty="0"/>
                    </a:p>
                  </a:txBody>
                  <a:tcPr/>
                </a:tc>
                <a:tc hMerge="1">
                  <a:txBody>
                    <a:bodyPr/>
                    <a:lstStyle/>
                    <a:p>
                      <a:pPr algn="l"/>
                      <a:endParaRPr lang="en-US" b="1" i="1" dirty="0"/>
                    </a:p>
                  </a:txBody>
                  <a:tcPr>
                    <a:solidFill>
                      <a:schemeClr val="accent3">
                        <a:lumMod val="85000"/>
                      </a:schemeClr>
                    </a:solidFill>
                  </a:tcPr>
                </a:tc>
                <a:tc>
                  <a:txBody>
                    <a:bodyPr/>
                    <a:lstStyle/>
                    <a:p>
                      <a:pPr algn="l"/>
                      <a:endParaRPr lang="en-US" sz="1600" b="1" i="1" dirty="0"/>
                    </a:p>
                  </a:txBody>
                  <a:tcPr>
                    <a:solidFill>
                      <a:schemeClr val="accent3">
                        <a:lumMod val="85000"/>
                      </a:schemeClr>
                    </a:solidFill>
                  </a:tcPr>
                </a:tc>
                <a:extLst>
                  <a:ext uri="{0D108BD9-81ED-4DB2-BD59-A6C34878D82A}">
                    <a16:rowId xmlns:a16="http://schemas.microsoft.com/office/drawing/2014/main" val="1867699044"/>
                  </a:ext>
                </a:extLst>
              </a:tr>
              <a:tr h="366506">
                <a:tc>
                  <a:txBody>
                    <a:bodyPr/>
                    <a:lstStyle/>
                    <a:p>
                      <a:pPr algn="ctr"/>
                      <a:r>
                        <a:rPr lang="en-US" sz="1200" b="1" dirty="0">
                          <a:solidFill>
                            <a:schemeClr val="bg1"/>
                          </a:solidFill>
                        </a:rPr>
                        <a:t>% Long-term Energy</a:t>
                      </a:r>
                    </a:p>
                  </a:txBody>
                  <a:tcPr>
                    <a:solidFill>
                      <a:srgbClr val="0070C0"/>
                    </a:solidFill>
                  </a:tcPr>
                </a:tc>
                <a:tc>
                  <a:txBody>
                    <a:bodyPr/>
                    <a:lstStyle/>
                    <a:p>
                      <a:pPr algn="ctr"/>
                      <a:r>
                        <a:rPr lang="en-US" sz="1600" b="1" dirty="0">
                          <a:solidFill>
                            <a:schemeClr val="bg1"/>
                          </a:solidFill>
                        </a:rPr>
                        <a:t>1</a:t>
                      </a:r>
                    </a:p>
                  </a:txBody>
                  <a:tcPr anchor="ctr">
                    <a:solidFill>
                      <a:srgbClr val="0070C0"/>
                    </a:solidFill>
                  </a:tcPr>
                </a:tc>
                <a:tc>
                  <a:txBody>
                    <a:bodyPr/>
                    <a:lstStyle/>
                    <a:p>
                      <a:pPr algn="ctr"/>
                      <a:r>
                        <a:rPr lang="en-US" sz="1600" b="1" dirty="0">
                          <a:solidFill>
                            <a:schemeClr val="bg1"/>
                          </a:solidFill>
                        </a:rPr>
                        <a:t>2</a:t>
                      </a:r>
                    </a:p>
                  </a:txBody>
                  <a:tcPr anchor="ctr">
                    <a:solidFill>
                      <a:srgbClr val="0070C0"/>
                    </a:solidFill>
                  </a:tcPr>
                </a:tc>
                <a:tc>
                  <a:txBody>
                    <a:bodyPr/>
                    <a:lstStyle/>
                    <a:p>
                      <a:pPr algn="ctr"/>
                      <a:r>
                        <a:rPr lang="en-US" sz="1600" b="1" dirty="0">
                          <a:solidFill>
                            <a:schemeClr val="bg1"/>
                          </a:solidFill>
                        </a:rPr>
                        <a:t>3</a:t>
                      </a:r>
                    </a:p>
                  </a:txBody>
                  <a:tcPr anchor="ctr">
                    <a:solidFill>
                      <a:srgbClr val="0070C0"/>
                    </a:solidFill>
                  </a:tcPr>
                </a:tc>
                <a:extLst>
                  <a:ext uri="{0D108BD9-81ED-4DB2-BD59-A6C34878D82A}">
                    <a16:rowId xmlns:a16="http://schemas.microsoft.com/office/drawing/2014/main" val="2454728118"/>
                  </a:ext>
                </a:extLst>
              </a:tr>
              <a:tr h="336884">
                <a:tc>
                  <a:txBody>
                    <a:bodyPr/>
                    <a:lstStyle/>
                    <a:p>
                      <a:pPr algn="ctr"/>
                      <a:r>
                        <a:rPr lang="en-US" sz="1200" b="1" dirty="0">
                          <a:solidFill>
                            <a:schemeClr val="bg1"/>
                          </a:solidFill>
                        </a:rPr>
                        <a:t>Market Exposure</a:t>
                      </a:r>
                    </a:p>
                  </a:txBody>
                  <a:tcPr>
                    <a:solidFill>
                      <a:srgbClr val="0070C0"/>
                    </a:solidFill>
                  </a:tcPr>
                </a:tc>
                <a:tc>
                  <a:txBody>
                    <a:bodyPr/>
                    <a:lstStyle/>
                    <a:p>
                      <a:pPr algn="ctr"/>
                      <a:r>
                        <a:rPr lang="en-US" sz="1600" b="1" dirty="0">
                          <a:solidFill>
                            <a:schemeClr val="bg1"/>
                          </a:solidFill>
                        </a:rPr>
                        <a:t>2</a:t>
                      </a:r>
                    </a:p>
                  </a:txBody>
                  <a:tcPr anchor="ctr">
                    <a:solidFill>
                      <a:srgbClr val="0070C0"/>
                    </a:solidFill>
                  </a:tcPr>
                </a:tc>
                <a:tc>
                  <a:txBody>
                    <a:bodyPr/>
                    <a:lstStyle/>
                    <a:p>
                      <a:pPr algn="ctr"/>
                      <a:r>
                        <a:rPr lang="en-US" sz="1600" b="1" dirty="0">
                          <a:solidFill>
                            <a:schemeClr val="bg1"/>
                          </a:solidFill>
                        </a:rPr>
                        <a:t>1</a:t>
                      </a:r>
                    </a:p>
                  </a:txBody>
                  <a:tcPr anchor="ctr">
                    <a:solidFill>
                      <a:srgbClr val="0070C0"/>
                    </a:solidFill>
                  </a:tcPr>
                </a:tc>
                <a:tc>
                  <a:txBody>
                    <a:bodyPr/>
                    <a:lstStyle/>
                    <a:p>
                      <a:pPr algn="ctr"/>
                      <a:r>
                        <a:rPr lang="en-US" sz="1600" b="1" dirty="0">
                          <a:solidFill>
                            <a:schemeClr val="bg1"/>
                          </a:solidFill>
                        </a:rPr>
                        <a:t>3</a:t>
                      </a:r>
                    </a:p>
                  </a:txBody>
                  <a:tcPr anchor="ctr">
                    <a:solidFill>
                      <a:srgbClr val="0070C0"/>
                    </a:solidFill>
                  </a:tcPr>
                </a:tc>
                <a:extLst>
                  <a:ext uri="{0D108BD9-81ED-4DB2-BD59-A6C34878D82A}">
                    <a16:rowId xmlns:a16="http://schemas.microsoft.com/office/drawing/2014/main" val="568632191"/>
                  </a:ext>
                </a:extLst>
              </a:tr>
              <a:tr h="281782">
                <a:tc>
                  <a:txBody>
                    <a:bodyPr/>
                    <a:lstStyle/>
                    <a:p>
                      <a:pPr algn="ctr"/>
                      <a:r>
                        <a:rPr lang="en-US" sz="1600" b="1" dirty="0">
                          <a:solidFill>
                            <a:schemeClr val="tx1"/>
                          </a:solidFill>
                        </a:rPr>
                        <a:t>Total</a:t>
                      </a:r>
                    </a:p>
                  </a:txBody>
                  <a:tcPr>
                    <a:solidFill>
                      <a:schemeClr val="bg1"/>
                    </a:solidFill>
                  </a:tcPr>
                </a:tc>
                <a:tc>
                  <a:txBody>
                    <a:bodyPr/>
                    <a:lstStyle/>
                    <a:p>
                      <a:pPr algn="ctr"/>
                      <a:r>
                        <a:rPr lang="en-US" sz="1600" b="1" dirty="0">
                          <a:solidFill>
                            <a:schemeClr val="tx1"/>
                          </a:solidFill>
                        </a:rPr>
                        <a:t>10</a:t>
                      </a:r>
                    </a:p>
                  </a:txBody>
                  <a:tcPr anchor="ctr">
                    <a:solidFill>
                      <a:schemeClr val="bg1"/>
                    </a:solidFill>
                  </a:tcPr>
                </a:tc>
                <a:tc>
                  <a:txBody>
                    <a:bodyPr/>
                    <a:lstStyle/>
                    <a:p>
                      <a:pPr algn="ctr"/>
                      <a:r>
                        <a:rPr lang="en-US" sz="1600" b="1" dirty="0">
                          <a:solidFill>
                            <a:schemeClr val="tx1"/>
                          </a:solidFill>
                        </a:rPr>
                        <a:t>9</a:t>
                      </a:r>
                    </a:p>
                  </a:txBody>
                  <a:tcPr anchor="ctr">
                    <a:solidFill>
                      <a:schemeClr val="bg1"/>
                    </a:solidFill>
                  </a:tcPr>
                </a:tc>
                <a:tc>
                  <a:txBody>
                    <a:bodyPr/>
                    <a:lstStyle/>
                    <a:p>
                      <a:pPr algn="ctr"/>
                      <a:r>
                        <a:rPr lang="en-US" sz="1600" b="1" dirty="0">
                          <a:solidFill>
                            <a:schemeClr val="tx1"/>
                          </a:solidFill>
                        </a:rPr>
                        <a:t>11</a:t>
                      </a:r>
                    </a:p>
                  </a:txBody>
                  <a:tcPr anchor="ctr">
                    <a:solidFill>
                      <a:schemeClr val="bg1"/>
                    </a:solidFill>
                  </a:tcPr>
                </a:tc>
                <a:extLst>
                  <a:ext uri="{0D108BD9-81ED-4DB2-BD59-A6C34878D82A}">
                    <a16:rowId xmlns:a16="http://schemas.microsoft.com/office/drawing/2014/main" val="2679952225"/>
                  </a:ext>
                </a:extLst>
              </a:tr>
            </a:tbl>
          </a:graphicData>
        </a:graphic>
      </p:graphicFrame>
      <p:sp>
        <p:nvSpPr>
          <p:cNvPr id="2" name="Title 1">
            <a:extLst>
              <a:ext uri="{FF2B5EF4-FFF2-40B4-BE49-F238E27FC236}">
                <a16:creationId xmlns:a16="http://schemas.microsoft.com/office/drawing/2014/main" id="{D997D0D4-7BB9-45B4-9FC5-A01698E9B237}"/>
              </a:ext>
            </a:extLst>
          </p:cNvPr>
          <p:cNvSpPr>
            <a:spLocks noGrp="1"/>
          </p:cNvSpPr>
          <p:nvPr>
            <p:ph type="title"/>
          </p:nvPr>
        </p:nvSpPr>
        <p:spPr/>
        <p:txBody>
          <a:bodyPr/>
          <a:lstStyle/>
          <a:p>
            <a:r>
              <a:rPr lang="en-US" dirty="0"/>
              <a:t>Preferred Portfolio Ranking</a:t>
            </a:r>
            <a:br>
              <a:rPr lang="en-US" dirty="0"/>
            </a:br>
            <a:r>
              <a:rPr lang="en-US" sz="2400" dirty="0"/>
              <a:t>(1 = best, 3 = worst)</a:t>
            </a:r>
          </a:p>
        </p:txBody>
      </p:sp>
      <p:sp>
        <p:nvSpPr>
          <p:cNvPr id="4" name="Slide Number Placeholder 3">
            <a:extLst>
              <a:ext uri="{FF2B5EF4-FFF2-40B4-BE49-F238E27FC236}">
                <a16:creationId xmlns:a16="http://schemas.microsoft.com/office/drawing/2014/main" id="{7553F3E3-042E-4D3F-BF36-BE5DF92058D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8E9418-BC80-4D78-AD7F-BC955AFB0480}"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0712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BA31-BC78-44FA-8FB5-7359228CD69F}"/>
              </a:ext>
            </a:extLst>
          </p:cNvPr>
          <p:cNvSpPr>
            <a:spLocks noGrp="1"/>
          </p:cNvSpPr>
          <p:nvPr>
            <p:ph type="title"/>
          </p:nvPr>
        </p:nvSpPr>
        <p:spPr/>
        <p:txBody>
          <a:bodyPr>
            <a:normAutofit/>
          </a:bodyPr>
          <a:lstStyle/>
          <a:p>
            <a:r>
              <a:rPr lang="en-US" sz="3200" dirty="0"/>
              <a:t>Preferred Portfolio</a:t>
            </a:r>
          </a:p>
        </p:txBody>
      </p:sp>
      <p:sp>
        <p:nvSpPr>
          <p:cNvPr id="3" name="Content Placeholder 2">
            <a:extLst>
              <a:ext uri="{FF2B5EF4-FFF2-40B4-BE49-F238E27FC236}">
                <a16:creationId xmlns:a16="http://schemas.microsoft.com/office/drawing/2014/main" id="{39FD1ACB-A0BB-465C-A463-DE1722564192}"/>
              </a:ext>
            </a:extLst>
          </p:cNvPr>
          <p:cNvSpPr>
            <a:spLocks noGrp="1"/>
          </p:cNvSpPr>
          <p:nvPr>
            <p:ph idx="1"/>
          </p:nvPr>
        </p:nvSpPr>
        <p:spPr>
          <a:xfrm>
            <a:off x="381000" y="1378424"/>
            <a:ext cx="8386763" cy="5093420"/>
          </a:xfrm>
        </p:spPr>
        <p:txBody>
          <a:bodyPr>
            <a:normAutofit fontScale="70000" lnSpcReduction="20000"/>
          </a:bodyPr>
          <a:lstStyle/>
          <a:p>
            <a:pPr marL="0" indent="0">
              <a:lnSpc>
                <a:spcPct val="120000"/>
              </a:lnSpc>
              <a:buNone/>
            </a:pPr>
            <a:r>
              <a:rPr lang="en-US" dirty="0"/>
              <a:t>Staff </a:t>
            </a:r>
            <a:r>
              <a:rPr lang="en-US"/>
              <a:t>recommended that </a:t>
            </a:r>
            <a:r>
              <a:rPr lang="en-US" dirty="0"/>
              <a:t>the Commission adopt the 90% Time Coincident Portfolio because it best balances CleanPowerSF program goals: </a:t>
            </a:r>
          </a:p>
          <a:p>
            <a:pPr>
              <a:spcBef>
                <a:spcPts val="1800"/>
              </a:spcBef>
              <a:buFont typeface="Wingdings" panose="05000000000000000000" pitchFamily="2" charset="2"/>
              <a:buChar char="ü"/>
            </a:pPr>
            <a:r>
              <a:rPr lang="en-US" dirty="0"/>
              <a:t>Affordable </a:t>
            </a:r>
          </a:p>
          <a:p>
            <a:pPr lvl="1"/>
            <a:r>
              <a:rPr lang="en-US" dirty="0"/>
              <a:t>The 90% Time Coincident Case has total portfolio costs comparable to </a:t>
            </a:r>
            <a:r>
              <a:rPr lang="en-US" dirty="0" err="1"/>
              <a:t>CleanPowerSF’s</a:t>
            </a:r>
            <a:r>
              <a:rPr lang="en-US" dirty="0"/>
              <a:t> 10-year financial plan supply costs</a:t>
            </a:r>
          </a:p>
          <a:p>
            <a:pPr>
              <a:spcBef>
                <a:spcPts val="1200"/>
              </a:spcBef>
              <a:buFont typeface="Wingdings" panose="05000000000000000000" pitchFamily="2" charset="2"/>
              <a:buChar char="ü"/>
            </a:pPr>
            <a:r>
              <a:rPr lang="en-US" dirty="0"/>
              <a:t>Reliable </a:t>
            </a:r>
          </a:p>
          <a:p>
            <a:pPr lvl="1"/>
            <a:r>
              <a:rPr lang="en-US" dirty="0"/>
              <a:t>The 90% Time Coincident Case exceeds the CPUC-assigned annual reliability target and would improve the program’s ability to serve demand on a real time basis</a:t>
            </a:r>
          </a:p>
          <a:p>
            <a:pPr>
              <a:spcBef>
                <a:spcPts val="1200"/>
              </a:spcBef>
              <a:buFont typeface="Wingdings" panose="05000000000000000000" pitchFamily="2" charset="2"/>
              <a:buChar char="ü"/>
            </a:pPr>
            <a:r>
              <a:rPr lang="en-US" dirty="0"/>
              <a:t>Cleaner </a:t>
            </a:r>
          </a:p>
          <a:p>
            <a:pPr lvl="1"/>
            <a:r>
              <a:rPr lang="en-US" dirty="0"/>
              <a:t>The 90% Time Coincident Case achieves the City’s 100% renewable goals</a:t>
            </a:r>
          </a:p>
          <a:p>
            <a:pPr>
              <a:spcBef>
                <a:spcPts val="1200"/>
              </a:spcBef>
              <a:buFont typeface="Wingdings" panose="05000000000000000000" pitchFamily="2" charset="2"/>
              <a:buChar char="ü"/>
            </a:pPr>
            <a:r>
              <a:rPr lang="en-US" dirty="0"/>
              <a:t>Supports Local Investment</a:t>
            </a:r>
          </a:p>
          <a:p>
            <a:pPr lvl="1"/>
            <a:r>
              <a:rPr lang="en-US" dirty="0"/>
              <a:t>The 90% Time Coincident Case includes an amount of local resources that is comparable to the other portfolios analyzed</a:t>
            </a:r>
          </a:p>
          <a:p>
            <a:pPr>
              <a:spcBef>
                <a:spcPts val="1200"/>
              </a:spcBef>
              <a:buFont typeface="Wingdings" panose="05000000000000000000" pitchFamily="2" charset="2"/>
              <a:buChar char="ü"/>
            </a:pPr>
            <a:r>
              <a:rPr lang="en-US" dirty="0"/>
              <a:t>Supports Rate and Financial Stability</a:t>
            </a:r>
          </a:p>
          <a:p>
            <a:pPr lvl="1"/>
            <a:r>
              <a:rPr lang="en-US" dirty="0"/>
              <a:t>The 90% Time Coincident Case provides long-term rate stability without over-building and creating unreasonable market risk</a:t>
            </a:r>
          </a:p>
          <a:p>
            <a:endParaRPr lang="en-US" dirty="0"/>
          </a:p>
        </p:txBody>
      </p:sp>
      <p:sp>
        <p:nvSpPr>
          <p:cNvPr id="4" name="Slide Number Placeholder 3">
            <a:extLst>
              <a:ext uri="{FF2B5EF4-FFF2-40B4-BE49-F238E27FC236}">
                <a16:creationId xmlns:a16="http://schemas.microsoft.com/office/drawing/2014/main" id="{A9780913-838B-49F6-96F9-88C6A62546F4}"/>
              </a:ext>
            </a:extLst>
          </p:cNvPr>
          <p:cNvSpPr>
            <a:spLocks noGrp="1"/>
          </p:cNvSpPr>
          <p:nvPr>
            <p:ph type="sldNum" sz="quarter" idx="12"/>
          </p:nvPr>
        </p:nvSpPr>
        <p:spPr/>
        <p:txBody>
          <a:bodyPr/>
          <a:lstStyle/>
          <a:p>
            <a:pPr algn="r"/>
            <a:fld id="{DA8E9418-BC80-4D78-AD7F-BC955AFB0480}" type="slidenum">
              <a:rPr lang="en-US" altLang="en-US" smtClean="0"/>
              <a:pPr algn="r"/>
              <a:t>18</a:t>
            </a:fld>
            <a:endParaRPr lang="en-US" altLang="en-US" dirty="0"/>
          </a:p>
        </p:txBody>
      </p:sp>
    </p:spTree>
    <p:extLst>
      <p:ext uri="{BB962C8B-B14F-4D97-AF65-F5344CB8AC3E}">
        <p14:creationId xmlns:p14="http://schemas.microsoft.com/office/powerpoint/2010/main" val="161048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7A7D-DD54-4EA1-B261-2ACE50ABDA10}"/>
              </a:ext>
            </a:extLst>
          </p:cNvPr>
          <p:cNvSpPr>
            <a:spLocks noGrp="1"/>
          </p:cNvSpPr>
          <p:nvPr>
            <p:ph type="title"/>
          </p:nvPr>
        </p:nvSpPr>
        <p:spPr/>
        <p:txBody>
          <a:bodyPr/>
          <a:lstStyle/>
          <a:p>
            <a:r>
              <a:rPr lang="en-US" dirty="0"/>
              <a:t>Next steps &amp; Implementation</a:t>
            </a:r>
          </a:p>
        </p:txBody>
      </p:sp>
      <p:sp>
        <p:nvSpPr>
          <p:cNvPr id="7" name="Subtitle 6">
            <a:extLst>
              <a:ext uri="{FF2B5EF4-FFF2-40B4-BE49-F238E27FC236}">
                <a16:creationId xmlns:a16="http://schemas.microsoft.com/office/drawing/2014/main" id="{D06F6C89-4D14-4E8D-8227-CF7BDFA612DE}"/>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260428DD-BCEB-447F-96CE-AC04BF3DCDED}"/>
              </a:ext>
            </a:extLst>
          </p:cNvPr>
          <p:cNvSpPr>
            <a:spLocks noGrp="1"/>
          </p:cNvSpPr>
          <p:nvPr>
            <p:ph type="sldNum" sz="quarter" idx="12"/>
          </p:nvPr>
        </p:nvSpPr>
        <p:spPr/>
        <p:txBody>
          <a:bodyPr/>
          <a:lstStyle/>
          <a:p>
            <a:pPr algn="r"/>
            <a:fld id="{6AE85BD0-EE7B-43C1-89F4-0393D492444A}" type="slidenum">
              <a:rPr lang="en-US" altLang="en-US" smtClean="0"/>
              <a:pPr algn="r"/>
              <a:t>19</a:t>
            </a:fld>
            <a:endParaRPr lang="en-US" altLang="en-US" dirty="0"/>
          </a:p>
        </p:txBody>
      </p:sp>
    </p:spTree>
    <p:extLst>
      <p:ext uri="{BB962C8B-B14F-4D97-AF65-F5344CB8AC3E}">
        <p14:creationId xmlns:p14="http://schemas.microsoft.com/office/powerpoint/2010/main" val="340850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56FE-B6CF-4F19-AC91-EC61646B0BCC}"/>
              </a:ext>
            </a:extLst>
          </p:cNvPr>
          <p:cNvSpPr>
            <a:spLocks noGrp="1"/>
          </p:cNvSpPr>
          <p:nvPr>
            <p:ph type="title"/>
          </p:nvPr>
        </p:nvSpPr>
        <p:spPr/>
        <p:txBody>
          <a:bodyPr/>
          <a:lstStyle/>
          <a:p>
            <a:r>
              <a:rPr lang="en-US" sz="2800" dirty="0"/>
              <a:t>Agenda</a:t>
            </a:r>
          </a:p>
        </p:txBody>
      </p:sp>
      <p:sp>
        <p:nvSpPr>
          <p:cNvPr id="3" name="Content Placeholder 2">
            <a:extLst>
              <a:ext uri="{FF2B5EF4-FFF2-40B4-BE49-F238E27FC236}">
                <a16:creationId xmlns:a16="http://schemas.microsoft.com/office/drawing/2014/main" id="{89883EE7-A9E0-46A4-8E7C-566ECF38F60D}"/>
              </a:ext>
            </a:extLst>
          </p:cNvPr>
          <p:cNvSpPr>
            <a:spLocks noGrp="1"/>
          </p:cNvSpPr>
          <p:nvPr>
            <p:ph idx="1"/>
          </p:nvPr>
        </p:nvSpPr>
        <p:spPr/>
        <p:txBody>
          <a:bodyPr/>
          <a:lstStyle/>
          <a:p>
            <a:r>
              <a:rPr lang="en-US" sz="2800" dirty="0"/>
              <a:t>Integrated Resource Plan Intro</a:t>
            </a:r>
          </a:p>
          <a:p>
            <a:r>
              <a:rPr lang="en-US" sz="2800" dirty="0"/>
              <a:t>Modeling Results</a:t>
            </a:r>
          </a:p>
          <a:p>
            <a:r>
              <a:rPr lang="en-US" sz="2800" dirty="0"/>
              <a:t>Community Engagement</a:t>
            </a:r>
          </a:p>
          <a:p>
            <a:r>
              <a:rPr lang="en-US" sz="2800" dirty="0"/>
              <a:t>Portfolio Evaluation</a:t>
            </a:r>
          </a:p>
          <a:p>
            <a:r>
              <a:rPr lang="en-US" sz="2800" dirty="0"/>
              <a:t>Next Steps and Implementation</a:t>
            </a:r>
          </a:p>
        </p:txBody>
      </p:sp>
      <p:sp>
        <p:nvSpPr>
          <p:cNvPr id="4" name="Slide Number Placeholder 3">
            <a:extLst>
              <a:ext uri="{FF2B5EF4-FFF2-40B4-BE49-F238E27FC236}">
                <a16:creationId xmlns:a16="http://schemas.microsoft.com/office/drawing/2014/main" id="{D02B2F13-7F4C-400E-BD18-91BAA73EE681}"/>
              </a:ext>
            </a:extLst>
          </p:cNvPr>
          <p:cNvSpPr>
            <a:spLocks noGrp="1"/>
          </p:cNvSpPr>
          <p:nvPr>
            <p:ph type="sldNum" sz="quarter" idx="12"/>
          </p:nvPr>
        </p:nvSpPr>
        <p:spPr/>
        <p:txBody>
          <a:bodyPr/>
          <a:lstStyle/>
          <a:p>
            <a:fld id="{DA8E9418-BC80-4D78-AD7F-BC955AFB0480}" type="slidenum">
              <a:rPr lang="en-US" altLang="en-US" smtClean="0"/>
              <a:pPr/>
              <a:t>2</a:t>
            </a:fld>
            <a:endParaRPr lang="en-US" altLang="en-US"/>
          </a:p>
        </p:txBody>
      </p:sp>
    </p:spTree>
    <p:extLst>
      <p:ext uri="{BB962C8B-B14F-4D97-AF65-F5344CB8AC3E}">
        <p14:creationId xmlns:p14="http://schemas.microsoft.com/office/powerpoint/2010/main" val="3218102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BA31-BC78-44FA-8FB5-7359228CD69F}"/>
              </a:ext>
            </a:extLst>
          </p:cNvPr>
          <p:cNvSpPr>
            <a:spLocks noGrp="1"/>
          </p:cNvSpPr>
          <p:nvPr>
            <p:ph type="title"/>
          </p:nvPr>
        </p:nvSpPr>
        <p:spPr/>
        <p:txBody>
          <a:bodyPr>
            <a:normAutofit/>
          </a:bodyPr>
          <a:lstStyle/>
          <a:p>
            <a:r>
              <a:rPr lang="en-US" sz="3200" dirty="0"/>
              <a:t>Next Steps and Implementation</a:t>
            </a:r>
          </a:p>
        </p:txBody>
      </p:sp>
      <p:sp>
        <p:nvSpPr>
          <p:cNvPr id="3" name="Content Placeholder 2">
            <a:extLst>
              <a:ext uri="{FF2B5EF4-FFF2-40B4-BE49-F238E27FC236}">
                <a16:creationId xmlns:a16="http://schemas.microsoft.com/office/drawing/2014/main" id="{39FD1ACB-A0BB-465C-A463-DE1722564192}"/>
              </a:ext>
            </a:extLst>
          </p:cNvPr>
          <p:cNvSpPr>
            <a:spLocks noGrp="1"/>
          </p:cNvSpPr>
          <p:nvPr>
            <p:ph idx="1"/>
          </p:nvPr>
        </p:nvSpPr>
        <p:spPr>
          <a:xfrm>
            <a:off x="381000" y="1378424"/>
            <a:ext cx="8386763" cy="5093420"/>
          </a:xfrm>
        </p:spPr>
        <p:txBody>
          <a:bodyPr>
            <a:normAutofit/>
          </a:bodyPr>
          <a:lstStyle/>
          <a:p>
            <a:r>
              <a:rPr lang="en-US" dirty="0"/>
              <a:t>Preferred Portfolio guides the procurement of </a:t>
            </a:r>
            <a:r>
              <a:rPr lang="en-US" dirty="0" err="1"/>
              <a:t>CleanPowerSF’s</a:t>
            </a:r>
            <a:r>
              <a:rPr lang="en-US" dirty="0"/>
              <a:t> contracted resources  </a:t>
            </a:r>
          </a:p>
          <a:p>
            <a:pPr lvl="1"/>
            <a:r>
              <a:rPr lang="en-US" sz="2400" dirty="0"/>
              <a:t>Local Projects RFP</a:t>
            </a:r>
          </a:p>
          <a:p>
            <a:pPr lvl="1"/>
            <a:r>
              <a:rPr lang="en-US" sz="2400" dirty="0"/>
              <a:t>All source RFO for utility-scale resources </a:t>
            </a:r>
          </a:p>
          <a:p>
            <a:pPr lvl="1"/>
            <a:r>
              <a:rPr lang="en-US" sz="2400" dirty="0"/>
              <a:t>Joint procurement activities as part of CC Power</a:t>
            </a:r>
          </a:p>
          <a:p>
            <a:r>
              <a:rPr lang="en-US" dirty="0"/>
              <a:t>Refining sensitivity analyses, focusing on building decarbonization and transportation electrification</a:t>
            </a:r>
          </a:p>
          <a:p>
            <a:r>
              <a:rPr lang="en-US" dirty="0"/>
              <a:t>Kickoff for 2024 IRP cycle in late 2023/early 2024</a:t>
            </a:r>
          </a:p>
        </p:txBody>
      </p:sp>
      <p:sp>
        <p:nvSpPr>
          <p:cNvPr id="4" name="Slide Number Placeholder 3">
            <a:extLst>
              <a:ext uri="{FF2B5EF4-FFF2-40B4-BE49-F238E27FC236}">
                <a16:creationId xmlns:a16="http://schemas.microsoft.com/office/drawing/2014/main" id="{A9780913-838B-49F6-96F9-88C6A62546F4}"/>
              </a:ext>
            </a:extLst>
          </p:cNvPr>
          <p:cNvSpPr>
            <a:spLocks noGrp="1"/>
          </p:cNvSpPr>
          <p:nvPr>
            <p:ph type="sldNum" sz="quarter" idx="12"/>
          </p:nvPr>
        </p:nvSpPr>
        <p:spPr/>
        <p:txBody>
          <a:bodyPr/>
          <a:lstStyle/>
          <a:p>
            <a:pPr algn="r"/>
            <a:fld id="{DA8E9418-BC80-4D78-AD7F-BC955AFB0480}" type="slidenum">
              <a:rPr lang="en-US" altLang="en-US" smtClean="0"/>
              <a:pPr algn="r"/>
              <a:t>20</a:t>
            </a:fld>
            <a:endParaRPr lang="en-US" altLang="en-US" dirty="0"/>
          </a:p>
        </p:txBody>
      </p:sp>
    </p:spTree>
    <p:extLst>
      <p:ext uri="{BB962C8B-B14F-4D97-AF65-F5344CB8AC3E}">
        <p14:creationId xmlns:p14="http://schemas.microsoft.com/office/powerpoint/2010/main" val="38641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7A7D-DD54-4EA1-B261-2ACE50ABDA10}"/>
              </a:ext>
            </a:extLst>
          </p:cNvPr>
          <p:cNvSpPr>
            <a:spLocks noGrp="1"/>
          </p:cNvSpPr>
          <p:nvPr>
            <p:ph type="title"/>
          </p:nvPr>
        </p:nvSpPr>
        <p:spPr/>
        <p:txBody>
          <a:bodyPr/>
          <a:lstStyle/>
          <a:p>
            <a:pPr algn="ctr"/>
            <a:r>
              <a:rPr lang="en-US" dirty="0"/>
              <a:t>Thank you!</a:t>
            </a:r>
          </a:p>
        </p:txBody>
      </p:sp>
      <p:sp>
        <p:nvSpPr>
          <p:cNvPr id="7" name="Subtitle 6">
            <a:extLst>
              <a:ext uri="{FF2B5EF4-FFF2-40B4-BE49-F238E27FC236}">
                <a16:creationId xmlns:a16="http://schemas.microsoft.com/office/drawing/2014/main" id="{D06F6C89-4D14-4E8D-8227-CF7BDFA612DE}"/>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260428DD-BCEB-447F-96CE-AC04BF3DCDED}"/>
              </a:ext>
            </a:extLst>
          </p:cNvPr>
          <p:cNvSpPr>
            <a:spLocks noGrp="1"/>
          </p:cNvSpPr>
          <p:nvPr>
            <p:ph type="sldNum" sz="quarter" idx="12"/>
          </p:nvPr>
        </p:nvSpPr>
        <p:spPr/>
        <p:txBody>
          <a:bodyPr/>
          <a:lstStyle/>
          <a:p>
            <a:pPr algn="r"/>
            <a:fld id="{6AE85BD0-EE7B-43C1-89F4-0393D492444A}" type="slidenum">
              <a:rPr lang="en-US" altLang="en-US" smtClean="0"/>
              <a:pPr algn="r"/>
              <a:t>21</a:t>
            </a:fld>
            <a:endParaRPr lang="en-US" altLang="en-US" dirty="0"/>
          </a:p>
        </p:txBody>
      </p:sp>
    </p:spTree>
    <p:extLst>
      <p:ext uri="{BB962C8B-B14F-4D97-AF65-F5344CB8AC3E}">
        <p14:creationId xmlns:p14="http://schemas.microsoft.com/office/powerpoint/2010/main" val="4069041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7A7D-DD54-4EA1-B261-2ACE50ABDA10}"/>
              </a:ext>
            </a:extLst>
          </p:cNvPr>
          <p:cNvSpPr>
            <a:spLocks noGrp="1"/>
          </p:cNvSpPr>
          <p:nvPr>
            <p:ph type="title"/>
          </p:nvPr>
        </p:nvSpPr>
        <p:spPr/>
        <p:txBody>
          <a:bodyPr/>
          <a:lstStyle/>
          <a:p>
            <a:r>
              <a:rPr lang="en-US" dirty="0"/>
              <a:t>Appendix</a:t>
            </a:r>
          </a:p>
        </p:txBody>
      </p:sp>
      <p:sp>
        <p:nvSpPr>
          <p:cNvPr id="7" name="Subtitle 6">
            <a:extLst>
              <a:ext uri="{FF2B5EF4-FFF2-40B4-BE49-F238E27FC236}">
                <a16:creationId xmlns:a16="http://schemas.microsoft.com/office/drawing/2014/main" id="{D06F6C89-4D14-4E8D-8227-CF7BDFA612DE}"/>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260428DD-BCEB-447F-96CE-AC04BF3DCDED}"/>
              </a:ext>
            </a:extLst>
          </p:cNvPr>
          <p:cNvSpPr>
            <a:spLocks noGrp="1"/>
          </p:cNvSpPr>
          <p:nvPr>
            <p:ph type="sldNum" sz="quarter" idx="12"/>
          </p:nvPr>
        </p:nvSpPr>
        <p:spPr/>
        <p:txBody>
          <a:bodyPr/>
          <a:lstStyle/>
          <a:p>
            <a:pPr algn="r"/>
            <a:fld id="{6AE85BD0-EE7B-43C1-89F4-0393D492444A}" type="slidenum">
              <a:rPr lang="en-US" altLang="en-US" smtClean="0"/>
              <a:pPr algn="r"/>
              <a:t>22</a:t>
            </a:fld>
            <a:endParaRPr lang="en-US" altLang="en-US" dirty="0"/>
          </a:p>
        </p:txBody>
      </p:sp>
    </p:spTree>
    <p:extLst>
      <p:ext uri="{BB962C8B-B14F-4D97-AF65-F5344CB8AC3E}">
        <p14:creationId xmlns:p14="http://schemas.microsoft.com/office/powerpoint/2010/main" val="109565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4393-88D3-4268-80BF-7168B8FF935E}"/>
              </a:ext>
            </a:extLst>
          </p:cNvPr>
          <p:cNvSpPr>
            <a:spLocks noGrp="1"/>
          </p:cNvSpPr>
          <p:nvPr>
            <p:ph type="title"/>
          </p:nvPr>
        </p:nvSpPr>
        <p:spPr/>
        <p:txBody>
          <a:bodyPr/>
          <a:lstStyle/>
          <a:p>
            <a:r>
              <a:rPr lang="en-US" dirty="0"/>
              <a:t>Key IRP Terms and Acronyms</a:t>
            </a:r>
          </a:p>
        </p:txBody>
      </p:sp>
      <p:graphicFrame>
        <p:nvGraphicFramePr>
          <p:cNvPr id="5" name="Table 5">
            <a:extLst>
              <a:ext uri="{FF2B5EF4-FFF2-40B4-BE49-F238E27FC236}">
                <a16:creationId xmlns:a16="http://schemas.microsoft.com/office/drawing/2014/main" id="{1A9CB17A-7223-4457-A0E5-CF28545AC9D4}"/>
              </a:ext>
            </a:extLst>
          </p:cNvPr>
          <p:cNvGraphicFramePr>
            <a:graphicFrameLocks noGrp="1"/>
          </p:cNvGraphicFramePr>
          <p:nvPr>
            <p:ph idx="1"/>
            <p:extLst>
              <p:ext uri="{D42A27DB-BD31-4B8C-83A1-F6EECF244321}">
                <p14:modId xmlns:p14="http://schemas.microsoft.com/office/powerpoint/2010/main" val="3136000438"/>
              </p:ext>
            </p:extLst>
          </p:nvPr>
        </p:nvGraphicFramePr>
        <p:xfrm>
          <a:off x="491836" y="1245960"/>
          <a:ext cx="8160327" cy="5313680"/>
        </p:xfrm>
        <a:graphic>
          <a:graphicData uri="http://schemas.openxmlformats.org/drawingml/2006/table">
            <a:tbl>
              <a:tblPr firstRow="1" bandRow="1">
                <a:tableStyleId>{21E4AEA4-8DFA-4A89-87EB-49C32662AFE0}</a:tableStyleId>
              </a:tblPr>
              <a:tblGrid>
                <a:gridCol w="2325505">
                  <a:extLst>
                    <a:ext uri="{9D8B030D-6E8A-4147-A177-3AD203B41FA5}">
                      <a16:colId xmlns:a16="http://schemas.microsoft.com/office/drawing/2014/main" val="695933554"/>
                    </a:ext>
                  </a:extLst>
                </a:gridCol>
                <a:gridCol w="5834822">
                  <a:extLst>
                    <a:ext uri="{9D8B030D-6E8A-4147-A177-3AD203B41FA5}">
                      <a16:colId xmlns:a16="http://schemas.microsoft.com/office/drawing/2014/main" val="2409713078"/>
                    </a:ext>
                  </a:extLst>
                </a:gridCol>
              </a:tblGrid>
              <a:tr h="370840">
                <a:tc>
                  <a:txBody>
                    <a:bodyPr/>
                    <a:lstStyle/>
                    <a:p>
                      <a:r>
                        <a:rPr lang="en-US" dirty="0"/>
                        <a:t>Term (Acronym)</a:t>
                      </a:r>
                    </a:p>
                  </a:txBody>
                  <a:tcPr/>
                </a:tc>
                <a:tc>
                  <a:txBody>
                    <a:bodyPr/>
                    <a:lstStyle/>
                    <a:p>
                      <a:r>
                        <a:rPr lang="en-US" dirty="0"/>
                        <a:t>Meaning</a:t>
                      </a:r>
                    </a:p>
                  </a:txBody>
                  <a:tcPr/>
                </a:tc>
                <a:extLst>
                  <a:ext uri="{0D108BD9-81ED-4DB2-BD59-A6C34878D82A}">
                    <a16:rowId xmlns:a16="http://schemas.microsoft.com/office/drawing/2014/main" val="2234725892"/>
                  </a:ext>
                </a:extLst>
              </a:tr>
              <a:tr h="370840">
                <a:tc>
                  <a:txBody>
                    <a:bodyPr/>
                    <a:lstStyle/>
                    <a:p>
                      <a:r>
                        <a:rPr lang="en-US" sz="1400" dirty="0"/>
                        <a:t>Analytical Modeling    </a:t>
                      </a:r>
                    </a:p>
                  </a:txBody>
                  <a:tcPr/>
                </a:tc>
                <a:tc>
                  <a:txBody>
                    <a:bodyPr/>
                    <a:lstStyle/>
                    <a:p>
                      <a:r>
                        <a:rPr lang="en-US" sz="1400" dirty="0">
                          <a:solidFill>
                            <a:schemeClr val="tx1"/>
                          </a:solidFill>
                        </a:rPr>
                        <a:t>Mathematical technique used for simulating, explaining, and making predictions about a complex system</a:t>
                      </a:r>
                    </a:p>
                  </a:txBody>
                  <a:tcPr/>
                </a:tc>
                <a:extLst>
                  <a:ext uri="{0D108BD9-81ED-4DB2-BD59-A6C34878D82A}">
                    <a16:rowId xmlns:a16="http://schemas.microsoft.com/office/drawing/2014/main" val="4252433039"/>
                  </a:ext>
                </a:extLst>
              </a:tr>
              <a:tr h="370840">
                <a:tc>
                  <a:txBody>
                    <a:bodyPr/>
                    <a:lstStyle/>
                    <a:p>
                      <a:r>
                        <a:rPr lang="en-US" sz="1400" dirty="0"/>
                        <a:t>California Independent System Operator (CAISO)</a:t>
                      </a:r>
                    </a:p>
                  </a:txBody>
                  <a:tcPr/>
                </a:tc>
                <a:tc>
                  <a:txBody>
                    <a:bodyPr/>
                    <a:lstStyle/>
                    <a:p>
                      <a:r>
                        <a:rPr lang="en-US" sz="1400" dirty="0">
                          <a:solidFill>
                            <a:schemeClr val="tx1"/>
                          </a:solidFill>
                        </a:rPr>
                        <a:t>Organization that manages California’s bulk electricity grid, transmission lines, and wholesale energy market.</a:t>
                      </a:r>
                    </a:p>
                  </a:txBody>
                  <a:tcPr/>
                </a:tc>
                <a:extLst>
                  <a:ext uri="{0D108BD9-81ED-4DB2-BD59-A6C34878D82A}">
                    <a16:rowId xmlns:a16="http://schemas.microsoft.com/office/drawing/2014/main" val="1265664033"/>
                  </a:ext>
                </a:extLst>
              </a:tr>
              <a:tr h="370840">
                <a:tc>
                  <a:txBody>
                    <a:bodyPr/>
                    <a:lstStyle/>
                    <a:p>
                      <a:r>
                        <a:rPr lang="en-US" sz="1400" dirty="0"/>
                        <a:t>California Public Utilities Commission (CPUC)</a:t>
                      </a:r>
                    </a:p>
                  </a:txBody>
                  <a:tcPr/>
                </a:tc>
                <a:tc>
                  <a:txBody>
                    <a:bodyPr/>
                    <a:lstStyle/>
                    <a:p>
                      <a:r>
                        <a:rPr lang="en-US" sz="1400" dirty="0">
                          <a:solidFill>
                            <a:schemeClr val="tx1"/>
                          </a:solidFill>
                        </a:rPr>
                        <a:t>State energy regulatory agency that oversees the IRP process for Investor-Owned Utilities (IOU), Energy Service Providers (ESP) and Community Choice Aggregators (CCA)</a:t>
                      </a:r>
                    </a:p>
                  </a:txBody>
                  <a:tcPr/>
                </a:tc>
                <a:extLst>
                  <a:ext uri="{0D108BD9-81ED-4DB2-BD59-A6C34878D82A}">
                    <a16:rowId xmlns:a16="http://schemas.microsoft.com/office/drawing/2014/main" val="2268258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Capacity</a:t>
                      </a:r>
                    </a:p>
                  </a:txBody>
                  <a:tcPr/>
                </a:tc>
                <a:tc>
                  <a:txBody>
                    <a:bodyPr/>
                    <a:lstStyle/>
                    <a:p>
                      <a:r>
                        <a:rPr lang="en-US" sz="1400" dirty="0">
                          <a:solidFill>
                            <a:schemeClr val="tx1"/>
                          </a:solidFill>
                        </a:rPr>
                        <a:t>The maximum output that a generator can produce, it is typically expressed in terms of megawatts (MW) or kilowatts (kW)  </a:t>
                      </a:r>
                    </a:p>
                  </a:txBody>
                  <a:tcPr/>
                </a:tc>
                <a:extLst>
                  <a:ext uri="{0D108BD9-81ED-4DB2-BD59-A6C34878D82A}">
                    <a16:rowId xmlns:a16="http://schemas.microsoft.com/office/drawing/2014/main" val="34628433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Capacity Factor</a:t>
                      </a:r>
                    </a:p>
                  </a:txBody>
                  <a:tcPr/>
                </a:tc>
                <a:tc>
                  <a:txBody>
                    <a:bodyPr/>
                    <a:lstStyle/>
                    <a:p>
                      <a:r>
                        <a:rPr lang="en-US" sz="1400" dirty="0">
                          <a:solidFill>
                            <a:schemeClr val="tx1"/>
                          </a:solidFill>
                        </a:rPr>
                        <a:t>A measure of how much energy is produced compared to the resource’s maximum capacity over a set period time, expressed as a percentage</a:t>
                      </a:r>
                    </a:p>
                  </a:txBody>
                  <a:tcPr/>
                </a:tc>
                <a:extLst>
                  <a:ext uri="{0D108BD9-81ED-4DB2-BD59-A6C34878D82A}">
                    <a16:rowId xmlns:a16="http://schemas.microsoft.com/office/drawing/2014/main" val="3703383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Demand</a:t>
                      </a:r>
                    </a:p>
                  </a:txBody>
                  <a:tcPr/>
                </a:tc>
                <a:tc>
                  <a:txBody>
                    <a:bodyPr/>
                    <a:lstStyle/>
                    <a:p>
                      <a:r>
                        <a:rPr lang="en-US" sz="1400" dirty="0">
                          <a:solidFill>
                            <a:schemeClr val="tx1"/>
                          </a:solidFill>
                        </a:rPr>
                        <a:t>The amount of electricity usage met by a retail seller over a given period of time</a:t>
                      </a:r>
                    </a:p>
                  </a:txBody>
                  <a:tcPr/>
                </a:tc>
                <a:extLst>
                  <a:ext uri="{0D108BD9-81ED-4DB2-BD59-A6C34878D82A}">
                    <a16:rowId xmlns:a16="http://schemas.microsoft.com/office/drawing/2014/main" val="41903743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Energy </a:t>
                      </a:r>
                    </a:p>
                  </a:txBody>
                  <a:tcPr/>
                </a:tc>
                <a:tc>
                  <a:txBody>
                    <a:bodyPr/>
                    <a:lstStyle/>
                    <a:p>
                      <a:r>
                        <a:rPr lang="en-US" sz="1400" dirty="0">
                          <a:solidFill>
                            <a:schemeClr val="tx1"/>
                          </a:solidFill>
                        </a:rPr>
                        <a:t>The ability to do work</a:t>
                      </a:r>
                    </a:p>
                  </a:txBody>
                  <a:tcPr/>
                </a:tc>
                <a:extLst>
                  <a:ext uri="{0D108BD9-81ED-4DB2-BD59-A6C34878D82A}">
                    <a16:rowId xmlns:a16="http://schemas.microsoft.com/office/drawing/2014/main" val="31198458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Energy Storage</a:t>
                      </a:r>
                    </a:p>
                  </a:txBody>
                  <a:tcPr/>
                </a:tc>
                <a:tc>
                  <a:txBody>
                    <a:bodyPr/>
                    <a:lstStyle/>
                    <a:p>
                      <a:r>
                        <a:rPr lang="en-US" sz="1400" dirty="0">
                          <a:solidFill>
                            <a:schemeClr val="tx1"/>
                          </a:solidFill>
                        </a:rPr>
                        <a:t>A technology which captures energy produced at one time and discharges it for use at a later time</a:t>
                      </a:r>
                    </a:p>
                  </a:txBody>
                  <a:tcPr/>
                </a:tc>
                <a:extLst>
                  <a:ext uri="{0D108BD9-81ED-4DB2-BD59-A6C34878D82A}">
                    <a16:rowId xmlns:a16="http://schemas.microsoft.com/office/drawing/2014/main" val="31249175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3366"/>
                          </a:solidFill>
                        </a:rPr>
                        <a:t>Greenhouse Gas Free Resources</a:t>
                      </a:r>
                    </a:p>
                  </a:txBody>
                  <a:tcPr/>
                </a:tc>
                <a:tc>
                  <a:txBody>
                    <a:bodyPr/>
                    <a:lstStyle/>
                    <a:p>
                      <a:r>
                        <a:rPr lang="en-US" sz="1400" dirty="0">
                          <a:solidFill>
                            <a:srgbClr val="003366"/>
                          </a:solidFill>
                        </a:rPr>
                        <a:t>Electricity produced from generation sources that do not emit carbon dioxide or other greenhouse gas emissions as a by-product of power production, e.g., solar, wind, hydroelectric </a:t>
                      </a:r>
                    </a:p>
                  </a:txBody>
                  <a:tcPr/>
                </a:tc>
                <a:extLst>
                  <a:ext uri="{0D108BD9-81ED-4DB2-BD59-A6C34878D82A}">
                    <a16:rowId xmlns:a16="http://schemas.microsoft.com/office/drawing/2014/main" val="681378128"/>
                  </a:ext>
                </a:extLst>
              </a:tr>
            </a:tbl>
          </a:graphicData>
        </a:graphic>
      </p:graphicFrame>
      <p:sp>
        <p:nvSpPr>
          <p:cNvPr id="4" name="Slide Number Placeholder 3">
            <a:extLst>
              <a:ext uri="{FF2B5EF4-FFF2-40B4-BE49-F238E27FC236}">
                <a16:creationId xmlns:a16="http://schemas.microsoft.com/office/drawing/2014/main" id="{7F400A7E-571C-4716-A0C1-D1BF5E6BB00E}"/>
              </a:ext>
            </a:extLst>
          </p:cNvPr>
          <p:cNvSpPr>
            <a:spLocks noGrp="1"/>
          </p:cNvSpPr>
          <p:nvPr>
            <p:ph type="sldNum" sz="quarter" idx="12"/>
          </p:nvPr>
        </p:nvSpPr>
        <p:spPr/>
        <p:txBody>
          <a:bodyPr/>
          <a:lstStyle/>
          <a:p>
            <a:pPr algn="r"/>
            <a:fld id="{DA8E9418-BC80-4D78-AD7F-BC955AFB0480}" type="slidenum">
              <a:rPr lang="en-US" altLang="en-US" smtClean="0"/>
              <a:pPr algn="r"/>
              <a:t>23</a:t>
            </a:fld>
            <a:endParaRPr lang="en-US" altLang="en-US" dirty="0"/>
          </a:p>
        </p:txBody>
      </p:sp>
    </p:spTree>
    <p:extLst>
      <p:ext uri="{BB962C8B-B14F-4D97-AF65-F5344CB8AC3E}">
        <p14:creationId xmlns:p14="http://schemas.microsoft.com/office/powerpoint/2010/main" val="3722994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4393-88D3-4268-80BF-7168B8FF935E}"/>
              </a:ext>
            </a:extLst>
          </p:cNvPr>
          <p:cNvSpPr>
            <a:spLocks noGrp="1"/>
          </p:cNvSpPr>
          <p:nvPr>
            <p:ph type="title"/>
          </p:nvPr>
        </p:nvSpPr>
        <p:spPr/>
        <p:txBody>
          <a:bodyPr/>
          <a:lstStyle/>
          <a:p>
            <a:r>
              <a:rPr lang="en-US" dirty="0"/>
              <a:t>Key Terms and Acronyms</a:t>
            </a:r>
          </a:p>
        </p:txBody>
      </p:sp>
      <p:graphicFrame>
        <p:nvGraphicFramePr>
          <p:cNvPr id="5" name="Table 5">
            <a:extLst>
              <a:ext uri="{FF2B5EF4-FFF2-40B4-BE49-F238E27FC236}">
                <a16:creationId xmlns:a16="http://schemas.microsoft.com/office/drawing/2014/main" id="{1A9CB17A-7223-4457-A0E5-CF28545AC9D4}"/>
              </a:ext>
            </a:extLst>
          </p:cNvPr>
          <p:cNvGraphicFramePr>
            <a:graphicFrameLocks noGrp="1"/>
          </p:cNvGraphicFramePr>
          <p:nvPr>
            <p:ph idx="1"/>
            <p:extLst>
              <p:ext uri="{D42A27DB-BD31-4B8C-83A1-F6EECF244321}">
                <p14:modId xmlns:p14="http://schemas.microsoft.com/office/powerpoint/2010/main" val="969917470"/>
              </p:ext>
            </p:extLst>
          </p:nvPr>
        </p:nvGraphicFramePr>
        <p:xfrm>
          <a:off x="484908" y="1269242"/>
          <a:ext cx="8132619" cy="4861560"/>
        </p:xfrm>
        <a:graphic>
          <a:graphicData uri="http://schemas.openxmlformats.org/drawingml/2006/table">
            <a:tbl>
              <a:tblPr firstRow="1" bandRow="1">
                <a:tableStyleId>{21E4AEA4-8DFA-4A89-87EB-49C32662AFE0}</a:tableStyleId>
              </a:tblPr>
              <a:tblGrid>
                <a:gridCol w="2576947">
                  <a:extLst>
                    <a:ext uri="{9D8B030D-6E8A-4147-A177-3AD203B41FA5}">
                      <a16:colId xmlns:a16="http://schemas.microsoft.com/office/drawing/2014/main" val="695933554"/>
                    </a:ext>
                  </a:extLst>
                </a:gridCol>
                <a:gridCol w="5555672">
                  <a:extLst>
                    <a:ext uri="{9D8B030D-6E8A-4147-A177-3AD203B41FA5}">
                      <a16:colId xmlns:a16="http://schemas.microsoft.com/office/drawing/2014/main" val="2409713078"/>
                    </a:ext>
                  </a:extLst>
                </a:gridCol>
              </a:tblGrid>
              <a:tr h="370840">
                <a:tc>
                  <a:txBody>
                    <a:bodyPr/>
                    <a:lstStyle/>
                    <a:p>
                      <a:r>
                        <a:rPr lang="en-US" dirty="0"/>
                        <a:t>Term (Acronym)</a:t>
                      </a:r>
                    </a:p>
                  </a:txBody>
                  <a:tcPr/>
                </a:tc>
                <a:tc>
                  <a:txBody>
                    <a:bodyPr/>
                    <a:lstStyle/>
                    <a:p>
                      <a:r>
                        <a:rPr lang="en-US" dirty="0"/>
                        <a:t>Meaning</a:t>
                      </a:r>
                    </a:p>
                  </a:txBody>
                  <a:tcPr/>
                </a:tc>
                <a:extLst>
                  <a:ext uri="{0D108BD9-81ED-4DB2-BD59-A6C34878D82A}">
                    <a16:rowId xmlns:a16="http://schemas.microsoft.com/office/drawing/2014/main" val="22347258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Hybrid Resources </a:t>
                      </a:r>
                    </a:p>
                  </a:txBody>
                  <a:tcPr/>
                </a:tc>
                <a:tc>
                  <a:txBody>
                    <a:bodyPr/>
                    <a:lstStyle/>
                    <a:p>
                      <a:r>
                        <a:rPr lang="en-US" sz="1400" dirty="0">
                          <a:solidFill>
                            <a:schemeClr val="tx1"/>
                          </a:solidFill>
                        </a:rPr>
                        <a:t>A generator that consists of two or more paired resource types </a:t>
                      </a:r>
                      <a:r>
                        <a:rPr lang="en-US" sz="1400" dirty="0" err="1">
                          <a:solidFill>
                            <a:schemeClr val="tx1"/>
                          </a:solidFill>
                        </a:rPr>
                        <a:t>eg.</a:t>
                      </a:r>
                      <a:r>
                        <a:rPr lang="en-US" sz="1400" dirty="0">
                          <a:solidFill>
                            <a:schemeClr val="tx1"/>
                          </a:solidFill>
                        </a:rPr>
                        <a:t>, solar plus battery storage</a:t>
                      </a:r>
                    </a:p>
                  </a:txBody>
                  <a:tcPr/>
                </a:tc>
                <a:extLst>
                  <a:ext uri="{0D108BD9-81ED-4DB2-BD59-A6C34878D82A}">
                    <a16:rowId xmlns:a16="http://schemas.microsoft.com/office/drawing/2014/main" val="21172211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Integrated Energy Policy Report (IEPR)</a:t>
                      </a:r>
                    </a:p>
                  </a:txBody>
                  <a:tcPr/>
                </a:tc>
                <a:tc>
                  <a:txBody>
                    <a:bodyPr/>
                    <a:lstStyle/>
                    <a:p>
                      <a:r>
                        <a:rPr lang="en-US" sz="1400" dirty="0">
                          <a:solidFill>
                            <a:schemeClr val="tx1"/>
                          </a:solidFill>
                        </a:rPr>
                        <a:t>A biennial report issued by the California Energy Commission that contains an assessment of major energy trends and issues facing California’s electricity sector, including the demand forecast used in CleanPowerSF’s Integrated Resource Plan</a:t>
                      </a:r>
                    </a:p>
                  </a:txBody>
                  <a:tcPr/>
                </a:tc>
                <a:extLst>
                  <a:ext uri="{0D108BD9-81ED-4DB2-BD59-A6C34878D82A}">
                    <a16:rowId xmlns:a16="http://schemas.microsoft.com/office/drawing/2014/main" val="11695590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Integrated Resource Planning</a:t>
                      </a:r>
                    </a:p>
                  </a:txBody>
                  <a:tcPr/>
                </a:tc>
                <a:tc>
                  <a:txBody>
                    <a:bodyPr/>
                    <a:lstStyle/>
                    <a:p>
                      <a:r>
                        <a:rPr lang="en-US" sz="1400" dirty="0">
                          <a:solidFill>
                            <a:schemeClr val="tx1"/>
                          </a:solidFill>
                        </a:rPr>
                        <a:t>A process that evaluates future electricity demand and resource options over a long time horizon, typically 20 years, and optimizes the resource mix that meets set criteria at the lowest cost</a:t>
                      </a:r>
                    </a:p>
                  </a:txBody>
                  <a:tcPr/>
                </a:tc>
                <a:extLst>
                  <a:ext uri="{0D108BD9-81ED-4DB2-BD59-A6C34878D82A}">
                    <a16:rowId xmlns:a16="http://schemas.microsoft.com/office/drawing/2014/main" val="1912998014"/>
                  </a:ext>
                </a:extLst>
              </a:tr>
              <a:tr h="490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Investment Tax Credit (ITC)</a:t>
                      </a:r>
                    </a:p>
                  </a:txBody>
                  <a:tcPr/>
                </a:tc>
                <a:tc>
                  <a:txBody>
                    <a:bodyPr/>
                    <a:lstStyle/>
                    <a:p>
                      <a:r>
                        <a:rPr lang="en-US" sz="1400" dirty="0">
                          <a:solidFill>
                            <a:schemeClr val="tx1"/>
                          </a:solidFill>
                        </a:rPr>
                        <a:t>A federal tax credit available to investment in solar power facilities and co-located energy storage facilities</a:t>
                      </a:r>
                    </a:p>
                  </a:txBody>
                  <a:tcPr/>
                </a:tc>
                <a:extLst>
                  <a:ext uri="{0D108BD9-81ED-4DB2-BD59-A6C34878D82A}">
                    <a16:rowId xmlns:a16="http://schemas.microsoft.com/office/drawing/2014/main" val="49565681"/>
                  </a:ext>
                </a:extLst>
              </a:tr>
              <a:tr h="370840">
                <a:tc>
                  <a:txBody>
                    <a:bodyPr/>
                    <a:lstStyle/>
                    <a:p>
                      <a:r>
                        <a:rPr lang="en-US" sz="1400" dirty="0">
                          <a:solidFill>
                            <a:schemeClr val="tx1"/>
                          </a:solidFill>
                        </a:rPr>
                        <a:t>Job-years</a:t>
                      </a:r>
                    </a:p>
                  </a:txBody>
                  <a:tcPr/>
                </a:tc>
                <a:tc>
                  <a:txBody>
                    <a:bodyPr/>
                    <a:lstStyle/>
                    <a:p>
                      <a:r>
                        <a:rPr lang="en-US" sz="1400" dirty="0">
                          <a:solidFill>
                            <a:schemeClr val="tx1"/>
                          </a:solidFill>
                        </a:rPr>
                        <a:t>A job creation metric which is equivalent to one full time job (2,080 working hours) for one year </a:t>
                      </a:r>
                    </a:p>
                  </a:txBody>
                  <a:tcPr/>
                </a:tc>
                <a:extLst>
                  <a:ext uri="{0D108BD9-81ED-4DB2-BD59-A6C34878D82A}">
                    <a16:rowId xmlns:a16="http://schemas.microsoft.com/office/drawing/2014/main" val="2265892578"/>
                  </a:ext>
                </a:extLst>
              </a:tr>
              <a:tr h="370840">
                <a:tc>
                  <a:txBody>
                    <a:bodyPr/>
                    <a:lstStyle/>
                    <a:p>
                      <a:r>
                        <a:rPr lang="en-US" sz="1400" dirty="0">
                          <a:solidFill>
                            <a:schemeClr val="tx1"/>
                          </a:solidFill>
                        </a:rPr>
                        <a:t>Load Serving Entity (LSE)</a:t>
                      </a:r>
                    </a:p>
                  </a:txBody>
                  <a:tcPr/>
                </a:tc>
                <a:tc>
                  <a:txBody>
                    <a:bodyPr/>
                    <a:lstStyle/>
                    <a:p>
                      <a:r>
                        <a:rPr lang="en-US" sz="1400" dirty="0">
                          <a:solidFill>
                            <a:schemeClr val="tx1"/>
                          </a:solidFill>
                        </a:rPr>
                        <a:t>A retail seller of electricity </a:t>
                      </a:r>
                    </a:p>
                  </a:txBody>
                  <a:tcPr/>
                </a:tc>
                <a:extLst>
                  <a:ext uri="{0D108BD9-81ED-4DB2-BD59-A6C34878D82A}">
                    <a16:rowId xmlns:a16="http://schemas.microsoft.com/office/drawing/2014/main" val="2174457539"/>
                  </a:ext>
                </a:extLst>
              </a:tr>
              <a:tr h="370840">
                <a:tc>
                  <a:txBody>
                    <a:bodyPr/>
                    <a:lstStyle/>
                    <a:p>
                      <a:r>
                        <a:rPr lang="en-US" sz="1400" dirty="0">
                          <a:solidFill>
                            <a:schemeClr val="tx1"/>
                          </a:solidFill>
                        </a:rPr>
                        <a:t>Long-duration Energy Storage</a:t>
                      </a:r>
                    </a:p>
                  </a:txBody>
                  <a:tcPr/>
                </a:tc>
                <a:tc>
                  <a:txBody>
                    <a:bodyPr/>
                    <a:lstStyle/>
                    <a:p>
                      <a:r>
                        <a:rPr lang="en-US" sz="1400" dirty="0">
                          <a:solidFill>
                            <a:schemeClr val="tx1"/>
                          </a:solidFill>
                        </a:rPr>
                        <a:t>Battery storage of various technology types which can discharge for 8 hours or more</a:t>
                      </a:r>
                    </a:p>
                  </a:txBody>
                  <a:tcPr/>
                </a:tc>
                <a:extLst>
                  <a:ext uri="{0D108BD9-81ED-4DB2-BD59-A6C34878D82A}">
                    <a16:rowId xmlns:a16="http://schemas.microsoft.com/office/drawing/2014/main" val="2922007664"/>
                  </a:ext>
                </a:extLst>
              </a:tr>
              <a:tr h="370840">
                <a:tc>
                  <a:txBody>
                    <a:bodyPr/>
                    <a:lstStyle/>
                    <a:p>
                      <a:r>
                        <a:rPr lang="en-US" sz="1400" dirty="0">
                          <a:solidFill>
                            <a:schemeClr val="tx1"/>
                          </a:solidFill>
                        </a:rPr>
                        <a:t>Megawatt (MW) </a:t>
                      </a:r>
                    </a:p>
                  </a:txBody>
                  <a:tcPr/>
                </a:tc>
                <a:tc>
                  <a:txBody>
                    <a:bodyPr/>
                    <a:lstStyle/>
                    <a:p>
                      <a:r>
                        <a:rPr lang="en-US" sz="1400" dirty="0">
                          <a:solidFill>
                            <a:schemeClr val="tx1"/>
                          </a:solidFill>
                        </a:rPr>
                        <a:t>1,000,000 watts (a unit of power demand or generating capacity)</a:t>
                      </a:r>
                    </a:p>
                  </a:txBody>
                  <a:tcPr/>
                </a:tc>
                <a:extLst>
                  <a:ext uri="{0D108BD9-81ED-4DB2-BD59-A6C34878D82A}">
                    <a16:rowId xmlns:a16="http://schemas.microsoft.com/office/drawing/2014/main" val="600544006"/>
                  </a:ext>
                </a:extLst>
              </a:tr>
            </a:tbl>
          </a:graphicData>
        </a:graphic>
      </p:graphicFrame>
      <p:sp>
        <p:nvSpPr>
          <p:cNvPr id="4" name="Slide Number Placeholder 3">
            <a:extLst>
              <a:ext uri="{FF2B5EF4-FFF2-40B4-BE49-F238E27FC236}">
                <a16:creationId xmlns:a16="http://schemas.microsoft.com/office/drawing/2014/main" id="{7F400A7E-571C-4716-A0C1-D1BF5E6BB00E}"/>
              </a:ext>
            </a:extLst>
          </p:cNvPr>
          <p:cNvSpPr>
            <a:spLocks noGrp="1"/>
          </p:cNvSpPr>
          <p:nvPr>
            <p:ph type="sldNum" sz="quarter" idx="12"/>
          </p:nvPr>
        </p:nvSpPr>
        <p:spPr/>
        <p:txBody>
          <a:bodyPr/>
          <a:lstStyle/>
          <a:p>
            <a:pPr algn="r"/>
            <a:fld id="{DA8E9418-BC80-4D78-AD7F-BC955AFB0480}" type="slidenum">
              <a:rPr lang="en-US" altLang="en-US" smtClean="0"/>
              <a:pPr algn="r"/>
              <a:t>24</a:t>
            </a:fld>
            <a:endParaRPr lang="en-US" altLang="en-US" dirty="0"/>
          </a:p>
        </p:txBody>
      </p:sp>
    </p:spTree>
    <p:extLst>
      <p:ext uri="{BB962C8B-B14F-4D97-AF65-F5344CB8AC3E}">
        <p14:creationId xmlns:p14="http://schemas.microsoft.com/office/powerpoint/2010/main" val="3395580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4393-88D3-4268-80BF-7168B8FF935E}"/>
              </a:ext>
            </a:extLst>
          </p:cNvPr>
          <p:cNvSpPr>
            <a:spLocks noGrp="1"/>
          </p:cNvSpPr>
          <p:nvPr>
            <p:ph type="title"/>
          </p:nvPr>
        </p:nvSpPr>
        <p:spPr/>
        <p:txBody>
          <a:bodyPr/>
          <a:lstStyle/>
          <a:p>
            <a:r>
              <a:rPr lang="en-US" dirty="0"/>
              <a:t>Key Terms and Acronyms</a:t>
            </a:r>
          </a:p>
        </p:txBody>
      </p:sp>
      <p:graphicFrame>
        <p:nvGraphicFramePr>
          <p:cNvPr id="5" name="Table 5">
            <a:extLst>
              <a:ext uri="{FF2B5EF4-FFF2-40B4-BE49-F238E27FC236}">
                <a16:creationId xmlns:a16="http://schemas.microsoft.com/office/drawing/2014/main" id="{1A9CB17A-7223-4457-A0E5-CF28545AC9D4}"/>
              </a:ext>
            </a:extLst>
          </p:cNvPr>
          <p:cNvGraphicFramePr>
            <a:graphicFrameLocks noGrp="1"/>
          </p:cNvGraphicFramePr>
          <p:nvPr>
            <p:ph idx="1"/>
            <p:extLst>
              <p:ext uri="{D42A27DB-BD31-4B8C-83A1-F6EECF244321}">
                <p14:modId xmlns:p14="http://schemas.microsoft.com/office/powerpoint/2010/main" val="3966132626"/>
              </p:ext>
            </p:extLst>
          </p:nvPr>
        </p:nvGraphicFramePr>
        <p:xfrm>
          <a:off x="491836" y="1258138"/>
          <a:ext cx="8160327" cy="4655820"/>
        </p:xfrm>
        <a:graphic>
          <a:graphicData uri="http://schemas.openxmlformats.org/drawingml/2006/table">
            <a:tbl>
              <a:tblPr firstRow="1" bandRow="1">
                <a:tableStyleId>{21E4AEA4-8DFA-4A89-87EB-49C32662AFE0}</a:tableStyleId>
              </a:tblPr>
              <a:tblGrid>
                <a:gridCol w="2299855">
                  <a:extLst>
                    <a:ext uri="{9D8B030D-6E8A-4147-A177-3AD203B41FA5}">
                      <a16:colId xmlns:a16="http://schemas.microsoft.com/office/drawing/2014/main" val="695933554"/>
                    </a:ext>
                  </a:extLst>
                </a:gridCol>
                <a:gridCol w="5860472">
                  <a:extLst>
                    <a:ext uri="{9D8B030D-6E8A-4147-A177-3AD203B41FA5}">
                      <a16:colId xmlns:a16="http://schemas.microsoft.com/office/drawing/2014/main" val="2409713078"/>
                    </a:ext>
                  </a:extLst>
                </a:gridCol>
              </a:tblGrid>
              <a:tr h="370840">
                <a:tc>
                  <a:txBody>
                    <a:bodyPr/>
                    <a:lstStyle/>
                    <a:p>
                      <a:r>
                        <a:rPr lang="en-US" dirty="0"/>
                        <a:t>Term (Acronym)</a:t>
                      </a:r>
                    </a:p>
                  </a:txBody>
                  <a:tcPr/>
                </a:tc>
                <a:tc>
                  <a:txBody>
                    <a:bodyPr/>
                    <a:lstStyle/>
                    <a:p>
                      <a:r>
                        <a:rPr lang="en-US" dirty="0"/>
                        <a:t>Meaning</a:t>
                      </a:r>
                    </a:p>
                  </a:txBody>
                  <a:tcPr/>
                </a:tc>
                <a:extLst>
                  <a:ext uri="{0D108BD9-81ED-4DB2-BD59-A6C34878D82A}">
                    <a16:rowId xmlns:a16="http://schemas.microsoft.com/office/drawing/2014/main" val="2234725892"/>
                  </a:ext>
                </a:extLst>
              </a:tr>
              <a:tr h="370840">
                <a:tc>
                  <a:txBody>
                    <a:bodyPr/>
                    <a:lstStyle/>
                    <a:p>
                      <a:r>
                        <a:rPr lang="en-US" sz="1400" dirty="0">
                          <a:solidFill>
                            <a:schemeClr val="tx1"/>
                          </a:solidFill>
                        </a:rPr>
                        <a:t>MMT CO2                   </a:t>
                      </a:r>
                    </a:p>
                  </a:txBody>
                  <a:tcPr/>
                </a:tc>
                <a:tc>
                  <a:txBody>
                    <a:bodyPr/>
                    <a:lstStyle/>
                    <a:p>
                      <a:r>
                        <a:rPr lang="en-US" sz="1400" dirty="0">
                          <a:solidFill>
                            <a:schemeClr val="tx1"/>
                          </a:solidFill>
                        </a:rPr>
                        <a:t>Million metric tons of carbon dioxide</a:t>
                      </a:r>
                    </a:p>
                  </a:txBody>
                  <a:tcPr/>
                </a:tc>
                <a:extLst>
                  <a:ext uri="{0D108BD9-81ED-4DB2-BD59-A6C34878D82A}">
                    <a16:rowId xmlns:a16="http://schemas.microsoft.com/office/drawing/2014/main" val="1763516479"/>
                  </a:ext>
                </a:extLst>
              </a:tr>
              <a:tr h="370840">
                <a:tc>
                  <a:txBody>
                    <a:bodyPr/>
                    <a:lstStyle/>
                    <a:p>
                      <a:r>
                        <a:rPr lang="en-US" sz="1400" dirty="0">
                          <a:solidFill>
                            <a:schemeClr val="tx1"/>
                          </a:solidFill>
                        </a:rPr>
                        <a:t>Portfolio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 collection of power supply resources used to serve electricity demand</a:t>
                      </a:r>
                    </a:p>
                  </a:txBody>
                  <a:tcPr/>
                </a:tc>
                <a:extLst>
                  <a:ext uri="{0D108BD9-81ED-4DB2-BD59-A6C34878D82A}">
                    <a16:rowId xmlns:a16="http://schemas.microsoft.com/office/drawing/2014/main" val="92779058"/>
                  </a:ext>
                </a:extLst>
              </a:tr>
              <a:tr h="370840">
                <a:tc>
                  <a:txBody>
                    <a:bodyPr/>
                    <a:lstStyle/>
                    <a:p>
                      <a:r>
                        <a:rPr lang="en-US" sz="1350" dirty="0"/>
                        <a:t>Preferred Portfolio</a:t>
                      </a:r>
                    </a:p>
                  </a:txBody>
                  <a:tcPr/>
                </a:tc>
                <a:tc>
                  <a:txBody>
                    <a:bodyPr/>
                    <a:lstStyle/>
                    <a:p>
                      <a:r>
                        <a:rPr lang="en-US" sz="1350" dirty="0">
                          <a:solidFill>
                            <a:schemeClr val="tx1"/>
                          </a:solidFill>
                        </a:rPr>
                        <a:t>Of the portfolios modeled, the one which best meets program goals and regulatory requirements that is approved and submitted to the California Public Utilities Commission</a:t>
                      </a:r>
                    </a:p>
                  </a:txBody>
                  <a:tcPr/>
                </a:tc>
                <a:extLst>
                  <a:ext uri="{0D108BD9-81ED-4DB2-BD59-A6C34878D82A}">
                    <a16:rowId xmlns:a16="http://schemas.microsoft.com/office/drawing/2014/main" val="775990206"/>
                  </a:ext>
                </a:extLst>
              </a:tr>
              <a:tr h="370840">
                <a:tc>
                  <a:txBody>
                    <a:bodyPr/>
                    <a:lstStyle/>
                    <a:p>
                      <a:r>
                        <a:rPr lang="en-US" sz="1350" dirty="0"/>
                        <a:t>Preferred System Plan</a:t>
                      </a:r>
                    </a:p>
                  </a:txBody>
                  <a:tcPr/>
                </a:tc>
                <a:tc>
                  <a:txBody>
                    <a:bodyPr/>
                    <a:lstStyle/>
                    <a:p>
                      <a:r>
                        <a:rPr lang="en-US" sz="1350" dirty="0">
                          <a:solidFill>
                            <a:schemeClr val="tx1"/>
                          </a:solidFill>
                        </a:rPr>
                        <a:t>The portfolio developed by the California Public Utilities Commission with an aggregation of individual IRPs of all retail sellers subject to CPUC jurisdiction that includes the CPUC’s view of the optimal mix of resources for the state over the IRP planning horizon</a:t>
                      </a:r>
                    </a:p>
                  </a:txBody>
                  <a:tcPr/>
                </a:tc>
                <a:extLst>
                  <a:ext uri="{0D108BD9-81ED-4DB2-BD59-A6C34878D82A}">
                    <a16:rowId xmlns:a16="http://schemas.microsoft.com/office/drawing/2014/main" val="4184615863"/>
                  </a:ext>
                </a:extLst>
              </a:tr>
              <a:tr h="370840">
                <a:tc>
                  <a:txBody>
                    <a:bodyPr/>
                    <a:lstStyle/>
                    <a:p>
                      <a:r>
                        <a:rPr lang="en-US" sz="1350" dirty="0"/>
                        <a:t>Reliability Need</a:t>
                      </a:r>
                    </a:p>
                  </a:txBody>
                  <a:tcPr/>
                </a:tc>
                <a:tc>
                  <a:txBody>
                    <a:bodyPr/>
                    <a:lstStyle/>
                    <a:p>
                      <a:r>
                        <a:rPr lang="en-US" sz="1350" dirty="0">
                          <a:solidFill>
                            <a:schemeClr val="tx1"/>
                          </a:solidFill>
                        </a:rPr>
                        <a:t>Share of resource capacity needed to meet the CAISO managed coincident peak assigned to retail sellers by the California Public Utilities Commission</a:t>
                      </a:r>
                    </a:p>
                  </a:txBody>
                  <a:tcPr/>
                </a:tc>
                <a:extLst>
                  <a:ext uri="{0D108BD9-81ED-4DB2-BD59-A6C34878D82A}">
                    <a16:rowId xmlns:a16="http://schemas.microsoft.com/office/drawing/2014/main" val="3775998066"/>
                  </a:ext>
                </a:extLst>
              </a:tr>
              <a:tr h="370840">
                <a:tc>
                  <a:txBody>
                    <a:bodyPr/>
                    <a:lstStyle/>
                    <a:p>
                      <a:r>
                        <a:rPr lang="en-US" sz="1350" dirty="0"/>
                        <a:t>Renewable Portfolio Standard (RPS)</a:t>
                      </a:r>
                    </a:p>
                  </a:txBody>
                  <a:tcPr/>
                </a:tc>
                <a:tc>
                  <a:txBody>
                    <a:bodyPr/>
                    <a:lstStyle/>
                    <a:p>
                      <a:r>
                        <a:rPr lang="en-US" sz="1350" dirty="0">
                          <a:solidFill>
                            <a:schemeClr val="tx1"/>
                          </a:solidFill>
                        </a:rPr>
                        <a:t>California State program that requires a minimum amount of electricity in retail seller portfolios to come from eligible renewable energy resources</a:t>
                      </a:r>
                    </a:p>
                  </a:txBody>
                  <a:tcPr/>
                </a:tc>
                <a:extLst>
                  <a:ext uri="{0D108BD9-81ED-4DB2-BD59-A6C34878D82A}">
                    <a16:rowId xmlns:a16="http://schemas.microsoft.com/office/drawing/2014/main" val="2400292235"/>
                  </a:ext>
                </a:extLst>
              </a:tr>
              <a:tr h="370840">
                <a:tc>
                  <a:txBody>
                    <a:bodyPr/>
                    <a:lstStyle/>
                    <a:p>
                      <a:r>
                        <a:rPr lang="en-US" sz="1350" dirty="0"/>
                        <a:t>Resource Adequacy (RA)</a:t>
                      </a:r>
                    </a:p>
                  </a:txBody>
                  <a:tcPr/>
                </a:tc>
                <a:tc>
                  <a:txBody>
                    <a:bodyPr/>
                    <a:lstStyle/>
                    <a:p>
                      <a:r>
                        <a:rPr lang="en-US" sz="1350" dirty="0">
                          <a:solidFill>
                            <a:schemeClr val="tx1"/>
                          </a:solidFill>
                        </a:rPr>
                        <a:t>A regulatory program intended to ensure that there are sufficient electricity generating resources to support reliable grid operation under peak demand conditions</a:t>
                      </a:r>
                    </a:p>
                  </a:txBody>
                  <a:tcPr/>
                </a:tc>
                <a:extLst>
                  <a:ext uri="{0D108BD9-81ED-4DB2-BD59-A6C34878D82A}">
                    <a16:rowId xmlns:a16="http://schemas.microsoft.com/office/drawing/2014/main" val="4032827800"/>
                  </a:ext>
                </a:extLst>
              </a:tr>
            </a:tbl>
          </a:graphicData>
        </a:graphic>
      </p:graphicFrame>
      <p:sp>
        <p:nvSpPr>
          <p:cNvPr id="4" name="Slide Number Placeholder 3">
            <a:extLst>
              <a:ext uri="{FF2B5EF4-FFF2-40B4-BE49-F238E27FC236}">
                <a16:creationId xmlns:a16="http://schemas.microsoft.com/office/drawing/2014/main" id="{7F400A7E-571C-4716-A0C1-D1BF5E6BB00E}"/>
              </a:ext>
            </a:extLst>
          </p:cNvPr>
          <p:cNvSpPr>
            <a:spLocks noGrp="1"/>
          </p:cNvSpPr>
          <p:nvPr>
            <p:ph type="sldNum" sz="quarter" idx="12"/>
          </p:nvPr>
        </p:nvSpPr>
        <p:spPr/>
        <p:txBody>
          <a:bodyPr/>
          <a:lstStyle/>
          <a:p>
            <a:pPr algn="r"/>
            <a:fld id="{DA8E9418-BC80-4D78-AD7F-BC955AFB0480}" type="slidenum">
              <a:rPr lang="en-US" altLang="en-US" smtClean="0"/>
              <a:pPr algn="r"/>
              <a:t>25</a:t>
            </a:fld>
            <a:endParaRPr lang="en-US" altLang="en-US" dirty="0"/>
          </a:p>
        </p:txBody>
      </p:sp>
    </p:spTree>
    <p:extLst>
      <p:ext uri="{BB962C8B-B14F-4D97-AF65-F5344CB8AC3E}">
        <p14:creationId xmlns:p14="http://schemas.microsoft.com/office/powerpoint/2010/main" val="97630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4393-88D3-4268-80BF-7168B8FF935E}"/>
              </a:ext>
            </a:extLst>
          </p:cNvPr>
          <p:cNvSpPr>
            <a:spLocks noGrp="1"/>
          </p:cNvSpPr>
          <p:nvPr>
            <p:ph type="title"/>
          </p:nvPr>
        </p:nvSpPr>
        <p:spPr/>
        <p:txBody>
          <a:bodyPr/>
          <a:lstStyle/>
          <a:p>
            <a:r>
              <a:rPr lang="en-US" dirty="0"/>
              <a:t>Key Terms and Acronyms</a:t>
            </a:r>
          </a:p>
        </p:txBody>
      </p:sp>
      <p:graphicFrame>
        <p:nvGraphicFramePr>
          <p:cNvPr id="5" name="Table 5">
            <a:extLst>
              <a:ext uri="{FF2B5EF4-FFF2-40B4-BE49-F238E27FC236}">
                <a16:creationId xmlns:a16="http://schemas.microsoft.com/office/drawing/2014/main" id="{1A9CB17A-7223-4457-A0E5-CF28545AC9D4}"/>
              </a:ext>
            </a:extLst>
          </p:cNvPr>
          <p:cNvGraphicFramePr>
            <a:graphicFrameLocks noGrp="1"/>
          </p:cNvGraphicFramePr>
          <p:nvPr>
            <p:ph idx="1"/>
            <p:extLst>
              <p:ext uri="{D42A27DB-BD31-4B8C-83A1-F6EECF244321}">
                <p14:modId xmlns:p14="http://schemas.microsoft.com/office/powerpoint/2010/main" val="3990074466"/>
              </p:ext>
            </p:extLst>
          </p:nvPr>
        </p:nvGraphicFramePr>
        <p:xfrm>
          <a:off x="512618" y="1239088"/>
          <a:ext cx="8160327" cy="2999740"/>
        </p:xfrm>
        <a:graphic>
          <a:graphicData uri="http://schemas.openxmlformats.org/drawingml/2006/table">
            <a:tbl>
              <a:tblPr firstRow="1" bandRow="1">
                <a:tableStyleId>{21E4AEA4-8DFA-4A89-87EB-49C32662AFE0}</a:tableStyleId>
              </a:tblPr>
              <a:tblGrid>
                <a:gridCol w="2299855">
                  <a:extLst>
                    <a:ext uri="{9D8B030D-6E8A-4147-A177-3AD203B41FA5}">
                      <a16:colId xmlns:a16="http://schemas.microsoft.com/office/drawing/2014/main" val="695933554"/>
                    </a:ext>
                  </a:extLst>
                </a:gridCol>
                <a:gridCol w="5860472">
                  <a:extLst>
                    <a:ext uri="{9D8B030D-6E8A-4147-A177-3AD203B41FA5}">
                      <a16:colId xmlns:a16="http://schemas.microsoft.com/office/drawing/2014/main" val="2409713078"/>
                    </a:ext>
                  </a:extLst>
                </a:gridCol>
              </a:tblGrid>
              <a:tr h="370840">
                <a:tc>
                  <a:txBody>
                    <a:bodyPr/>
                    <a:lstStyle/>
                    <a:p>
                      <a:r>
                        <a:rPr lang="en-US" dirty="0"/>
                        <a:t>Term (Acronym)</a:t>
                      </a:r>
                    </a:p>
                  </a:txBody>
                  <a:tcPr/>
                </a:tc>
                <a:tc>
                  <a:txBody>
                    <a:bodyPr/>
                    <a:lstStyle/>
                    <a:p>
                      <a:r>
                        <a:rPr lang="en-US" dirty="0"/>
                        <a:t>Meaning</a:t>
                      </a:r>
                    </a:p>
                  </a:txBody>
                  <a:tcPr/>
                </a:tc>
                <a:extLst>
                  <a:ext uri="{0D108BD9-81ED-4DB2-BD59-A6C34878D82A}">
                    <a16:rowId xmlns:a16="http://schemas.microsoft.com/office/drawing/2014/main" val="2234725892"/>
                  </a:ext>
                </a:extLst>
              </a:tr>
              <a:tr h="370840">
                <a:tc>
                  <a:txBody>
                    <a:bodyPr/>
                    <a:lstStyle/>
                    <a:p>
                      <a:r>
                        <a:rPr lang="en-US" sz="1350" dirty="0"/>
                        <a:t>Revenue Requirement</a:t>
                      </a:r>
                    </a:p>
                  </a:txBody>
                  <a:tcPr/>
                </a:tc>
                <a:tc>
                  <a:txBody>
                    <a:bodyPr/>
                    <a:lstStyle/>
                    <a:p>
                      <a:r>
                        <a:rPr lang="en-US" sz="1350" dirty="0">
                          <a:solidFill>
                            <a:schemeClr val="tx1"/>
                          </a:solidFill>
                        </a:rPr>
                        <a:t>The total amount of money an electricity provider collects from its customers</a:t>
                      </a:r>
                    </a:p>
                  </a:txBody>
                  <a:tcPr/>
                </a:tc>
                <a:extLst>
                  <a:ext uri="{0D108BD9-81ED-4DB2-BD59-A6C34878D82A}">
                    <a16:rowId xmlns:a16="http://schemas.microsoft.com/office/drawing/2014/main" val="1131041057"/>
                  </a:ext>
                </a:extLst>
              </a:tr>
              <a:tr h="370840">
                <a:tc>
                  <a:txBody>
                    <a:bodyPr/>
                    <a:lstStyle/>
                    <a:p>
                      <a:r>
                        <a:rPr lang="en-US" sz="1350" kern="1200" dirty="0">
                          <a:solidFill>
                            <a:srgbClr val="003366"/>
                          </a:solidFill>
                          <a:latin typeface="+mn-lt"/>
                          <a:ea typeface="+mn-ea"/>
                          <a:cs typeface="+mn-cs"/>
                        </a:rPr>
                        <a:t>RPS-Eligible Resources</a:t>
                      </a:r>
                    </a:p>
                  </a:txBody>
                  <a:tcPr/>
                </a:tc>
                <a:tc>
                  <a:txBody>
                    <a:bodyPr/>
                    <a:lstStyle/>
                    <a:p>
                      <a:r>
                        <a:rPr lang="en-US" sz="1350" kern="1200" dirty="0">
                          <a:solidFill>
                            <a:srgbClr val="003366"/>
                          </a:solidFill>
                          <a:effectLst/>
                          <a:latin typeface="+mn-lt"/>
                          <a:ea typeface="+mn-ea"/>
                          <a:cs typeface="+mn-cs"/>
                        </a:rPr>
                        <a:t>Solar, wind, geothermal, small hydroelectric, or biopower facilities that are located within the Western Electricity Coordinating Council (WECC) region, which encompasses fourteen western U.S. states and portions of Canada and Mexico. The majority of RPS-eligible electricity currently comes from solar and wind. </a:t>
                      </a:r>
                      <a:endParaRPr lang="en-US" sz="1350" dirty="0">
                        <a:solidFill>
                          <a:srgbClr val="003366"/>
                        </a:solidFill>
                      </a:endParaRPr>
                    </a:p>
                  </a:txBody>
                  <a:tcPr/>
                </a:tc>
                <a:extLst>
                  <a:ext uri="{0D108BD9-81ED-4DB2-BD59-A6C34878D82A}">
                    <a16:rowId xmlns:a16="http://schemas.microsoft.com/office/drawing/2014/main" val="35345044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t>Sensitivity Analysis</a:t>
                      </a:r>
                    </a:p>
                  </a:txBody>
                  <a:tcPr/>
                </a:tc>
                <a:tc>
                  <a:txBody>
                    <a:bodyPr/>
                    <a:lstStyle/>
                    <a:p>
                      <a:r>
                        <a:rPr lang="en-US" sz="1350" dirty="0">
                          <a:solidFill>
                            <a:schemeClr val="tx1"/>
                          </a:solidFill>
                        </a:rPr>
                        <a:t>Analysis of the impact to the portfolio caused by a change to a variable in the analytical model</a:t>
                      </a:r>
                    </a:p>
                  </a:txBody>
                  <a:tcPr/>
                </a:tc>
                <a:extLst>
                  <a:ext uri="{0D108BD9-81ED-4DB2-BD59-A6C34878D82A}">
                    <a16:rowId xmlns:a16="http://schemas.microsoft.com/office/drawing/2014/main" val="3405376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t>System Power</a:t>
                      </a:r>
                    </a:p>
                  </a:txBody>
                  <a:tcPr/>
                </a:tc>
                <a:tc>
                  <a:txBody>
                    <a:bodyPr/>
                    <a:lstStyle/>
                    <a:p>
                      <a:r>
                        <a:rPr lang="en-US" sz="1350" dirty="0">
                          <a:solidFill>
                            <a:schemeClr val="tx1"/>
                          </a:solidFill>
                        </a:rPr>
                        <a:t>Electric generation supplied by the grid at a particular time that is not associated with a specific generating facility</a:t>
                      </a:r>
                    </a:p>
                  </a:txBody>
                  <a:tcPr/>
                </a:tc>
                <a:extLst>
                  <a:ext uri="{0D108BD9-81ED-4DB2-BD59-A6C34878D82A}">
                    <a16:rowId xmlns:a16="http://schemas.microsoft.com/office/drawing/2014/main" val="192990695"/>
                  </a:ext>
                </a:extLst>
              </a:tr>
            </a:tbl>
          </a:graphicData>
        </a:graphic>
      </p:graphicFrame>
      <p:sp>
        <p:nvSpPr>
          <p:cNvPr id="4" name="Slide Number Placeholder 3">
            <a:extLst>
              <a:ext uri="{FF2B5EF4-FFF2-40B4-BE49-F238E27FC236}">
                <a16:creationId xmlns:a16="http://schemas.microsoft.com/office/drawing/2014/main" id="{7F400A7E-571C-4716-A0C1-D1BF5E6BB00E}"/>
              </a:ext>
            </a:extLst>
          </p:cNvPr>
          <p:cNvSpPr>
            <a:spLocks noGrp="1"/>
          </p:cNvSpPr>
          <p:nvPr>
            <p:ph type="sldNum" sz="quarter" idx="12"/>
          </p:nvPr>
        </p:nvSpPr>
        <p:spPr/>
        <p:txBody>
          <a:bodyPr/>
          <a:lstStyle/>
          <a:p>
            <a:pPr algn="r"/>
            <a:fld id="{DA8E9418-BC80-4D78-AD7F-BC955AFB0480}" type="slidenum">
              <a:rPr lang="en-US" altLang="en-US" smtClean="0"/>
              <a:pPr algn="r"/>
              <a:t>26</a:t>
            </a:fld>
            <a:endParaRPr lang="en-US" altLang="en-US" dirty="0"/>
          </a:p>
        </p:txBody>
      </p:sp>
    </p:spTree>
    <p:extLst>
      <p:ext uri="{BB962C8B-B14F-4D97-AF65-F5344CB8AC3E}">
        <p14:creationId xmlns:p14="http://schemas.microsoft.com/office/powerpoint/2010/main" val="124986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CD2E524C-5ED6-438C-955A-E34E83A4DD1B}"/>
              </a:ext>
            </a:extLst>
          </p:cNvPr>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What is an Integrated Resource Plan (IRP)?</a:t>
            </a:r>
          </a:p>
        </p:txBody>
      </p:sp>
      <p:sp>
        <p:nvSpPr>
          <p:cNvPr id="4100" name="Rectangle 3">
            <a:extLst>
              <a:ext uri="{FF2B5EF4-FFF2-40B4-BE49-F238E27FC236}">
                <a16:creationId xmlns:a16="http://schemas.microsoft.com/office/drawing/2014/main" id="{E4500411-2B91-456F-92AF-19F8141E1C0B}"/>
              </a:ext>
            </a:extLst>
          </p:cNvPr>
          <p:cNvSpPr>
            <a:spLocks noGrp="1" noChangeArrowheads="1"/>
          </p:cNvSpPr>
          <p:nvPr>
            <p:ph sz="half" idx="1"/>
          </p:nvPr>
        </p:nvSpPr>
        <p:spPr>
          <a:xfrm>
            <a:off x="255335" y="1383939"/>
            <a:ext cx="4267199" cy="5279456"/>
          </a:xfrm>
        </p:spPr>
        <p:txBody>
          <a:bodyPr>
            <a:normAutofit/>
          </a:bodyPr>
          <a:lstStyle/>
          <a:p>
            <a:pPr eaLnBrk="1" hangingPunct="1"/>
            <a:r>
              <a:rPr lang="en-US" altLang="en-US" sz="2000" dirty="0">
                <a:latin typeface="Arial" panose="020B0604020202020204" pitchFamily="34" charset="0"/>
                <a:cs typeface="Arial" panose="020B0604020202020204" pitchFamily="34" charset="0"/>
              </a:rPr>
              <a:t>An IRP is an energy planning tool to support achieving policy goals and meeting regulatory requirements. </a:t>
            </a:r>
          </a:p>
          <a:p>
            <a:pPr eaLnBrk="1" hangingPunct="1">
              <a:spcBef>
                <a:spcPts val="1200"/>
              </a:spcBef>
            </a:pPr>
            <a:r>
              <a:rPr lang="en-US" altLang="en-US" sz="2000" dirty="0">
                <a:latin typeface="Arial" panose="020B0604020202020204" pitchFamily="34" charset="0"/>
                <a:cs typeface="Arial" panose="020B0604020202020204" pitchFamily="34" charset="0"/>
              </a:rPr>
              <a:t>State law requires retail sellers of electricity to develop an IRP that evaluates electricity supply and demand and identifies energy resource options that can deliver reliable and cost-effective energy to customers.</a:t>
            </a:r>
            <a:endParaRPr lang="en-US" altLang="en-US" sz="2000" baseline="30000" dirty="0">
              <a:latin typeface="Arial" panose="020B0604020202020204" pitchFamily="34" charset="0"/>
              <a:cs typeface="Arial" panose="020B0604020202020204" pitchFamily="34" charset="0"/>
            </a:endParaRPr>
          </a:p>
          <a:p>
            <a:pPr eaLnBrk="1" hangingPunct="1">
              <a:spcBef>
                <a:spcPts val="1200"/>
              </a:spcBef>
            </a:pPr>
            <a:r>
              <a:rPr lang="en-US" altLang="en-US" sz="2000" dirty="0">
                <a:latin typeface="Arial" panose="020B0604020202020204" pitchFamily="34" charset="0"/>
                <a:cs typeface="Arial" panose="020B0604020202020204" pitchFamily="34" charset="0"/>
              </a:rPr>
              <a:t>CCA IRPs are reviewed and certified by the California Public Utilities Commission (CPUC), every two years.</a:t>
            </a:r>
          </a:p>
        </p:txBody>
      </p:sp>
      <p:sp>
        <p:nvSpPr>
          <p:cNvPr id="4098" name="Slide Number Placeholder 5">
            <a:extLst>
              <a:ext uri="{FF2B5EF4-FFF2-40B4-BE49-F238E27FC236}">
                <a16:creationId xmlns:a16="http://schemas.microsoft.com/office/drawing/2014/main" id="{ADEA5E65-4E90-4AA4-8B18-2A6EE84EA1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Palatino" pitchFamily="18" charset="0"/>
              </a:defRPr>
            </a:lvl1pPr>
            <a:lvl2pPr marL="742950" indent="-285750" eaLnBrk="0" hangingPunct="0">
              <a:defRPr sz="2400">
                <a:solidFill>
                  <a:schemeClr val="tx1"/>
                </a:solidFill>
                <a:latin typeface="Palatino" pitchFamily="18" charset="0"/>
              </a:defRPr>
            </a:lvl2pPr>
            <a:lvl3pPr marL="1143000" indent="-228600" eaLnBrk="0" hangingPunct="0">
              <a:defRPr sz="2400">
                <a:solidFill>
                  <a:schemeClr val="tx1"/>
                </a:solidFill>
                <a:latin typeface="Palatino" pitchFamily="18" charset="0"/>
              </a:defRPr>
            </a:lvl3pPr>
            <a:lvl4pPr marL="1600200" indent="-228600" eaLnBrk="0" hangingPunct="0">
              <a:defRPr sz="2400">
                <a:solidFill>
                  <a:schemeClr val="tx1"/>
                </a:solidFill>
                <a:latin typeface="Palatino" pitchFamily="18" charset="0"/>
              </a:defRPr>
            </a:lvl4pPr>
            <a:lvl5pPr marL="2057400" indent="-228600" eaLnBrk="0" hangingPunct="0">
              <a:defRPr sz="2400">
                <a:solidFill>
                  <a:schemeClr val="tx1"/>
                </a:solidFill>
                <a:latin typeface="Palatino" pitchFamily="18" charset="0"/>
              </a:defRPr>
            </a:lvl5pPr>
            <a:lvl6pPr marL="2514600" indent="-228600" algn="r" eaLnBrk="0" fontAlgn="base" hangingPunct="0">
              <a:spcBef>
                <a:spcPct val="0"/>
              </a:spcBef>
              <a:spcAft>
                <a:spcPct val="0"/>
              </a:spcAft>
              <a:defRPr sz="2400">
                <a:solidFill>
                  <a:schemeClr val="tx1"/>
                </a:solidFill>
                <a:latin typeface="Palatino" pitchFamily="18" charset="0"/>
              </a:defRPr>
            </a:lvl6pPr>
            <a:lvl7pPr marL="2971800" indent="-228600" algn="r" eaLnBrk="0" fontAlgn="base" hangingPunct="0">
              <a:spcBef>
                <a:spcPct val="0"/>
              </a:spcBef>
              <a:spcAft>
                <a:spcPct val="0"/>
              </a:spcAft>
              <a:defRPr sz="2400">
                <a:solidFill>
                  <a:schemeClr val="tx1"/>
                </a:solidFill>
                <a:latin typeface="Palatino" pitchFamily="18" charset="0"/>
              </a:defRPr>
            </a:lvl7pPr>
            <a:lvl8pPr marL="3429000" indent="-228600" algn="r" eaLnBrk="0" fontAlgn="base" hangingPunct="0">
              <a:spcBef>
                <a:spcPct val="0"/>
              </a:spcBef>
              <a:spcAft>
                <a:spcPct val="0"/>
              </a:spcAft>
              <a:defRPr sz="2400">
                <a:solidFill>
                  <a:schemeClr val="tx1"/>
                </a:solidFill>
                <a:latin typeface="Palatino" pitchFamily="18" charset="0"/>
              </a:defRPr>
            </a:lvl8pPr>
            <a:lvl9pPr marL="3886200" indent="-228600" algn="r" eaLnBrk="0" fontAlgn="base" hangingPunct="0">
              <a:spcBef>
                <a:spcPct val="0"/>
              </a:spcBef>
              <a:spcAft>
                <a:spcPct val="0"/>
              </a:spcAft>
              <a:defRPr sz="2400">
                <a:solidFill>
                  <a:schemeClr val="tx1"/>
                </a:solidFill>
                <a:latin typeface="Palatino"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DC55BC-C992-45FC-8F1B-F15D25C320F3}"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80D7983-3855-46C8-808F-C9A9B5529188}"/>
              </a:ext>
            </a:extLst>
          </p:cNvPr>
          <p:cNvPicPr>
            <a:picLocks noChangeAspect="1"/>
          </p:cNvPicPr>
          <p:nvPr/>
        </p:nvPicPr>
        <p:blipFill rotWithShape="1">
          <a:blip r:embed="rId3"/>
          <a:srcRect r="3696"/>
          <a:stretch/>
        </p:blipFill>
        <p:spPr>
          <a:xfrm>
            <a:off x="4510763" y="1219200"/>
            <a:ext cx="4109488" cy="2105025"/>
          </a:xfrm>
          <a:prstGeom prst="rect">
            <a:avLst/>
          </a:prstGeom>
        </p:spPr>
      </p:pic>
      <p:pic>
        <p:nvPicPr>
          <p:cNvPr id="6" name="Picture 5">
            <a:extLst>
              <a:ext uri="{FF2B5EF4-FFF2-40B4-BE49-F238E27FC236}">
                <a16:creationId xmlns:a16="http://schemas.microsoft.com/office/drawing/2014/main" id="{686E0A0C-22CC-4EA7-839E-080E7CDD67E1}"/>
              </a:ext>
            </a:extLst>
          </p:cNvPr>
          <p:cNvPicPr>
            <a:picLocks noChangeAspect="1"/>
          </p:cNvPicPr>
          <p:nvPr/>
        </p:nvPicPr>
        <p:blipFill>
          <a:blip r:embed="rId4"/>
          <a:stretch>
            <a:fillRect/>
          </a:stretch>
        </p:blipFill>
        <p:spPr>
          <a:xfrm>
            <a:off x="4559174" y="3429000"/>
            <a:ext cx="4061077" cy="3093719"/>
          </a:xfrm>
          <a:prstGeom prst="rect">
            <a:avLst/>
          </a:prstGeom>
        </p:spPr>
      </p:pic>
    </p:spTree>
    <p:extLst>
      <p:ext uri="{BB962C8B-B14F-4D97-AF65-F5344CB8AC3E}">
        <p14:creationId xmlns:p14="http://schemas.microsoft.com/office/powerpoint/2010/main" val="226244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5B80-9B03-476B-9162-8C81C55E35F0}"/>
              </a:ext>
            </a:extLst>
          </p:cNvPr>
          <p:cNvSpPr>
            <a:spLocks noGrp="1"/>
          </p:cNvSpPr>
          <p:nvPr>
            <p:ph type="title"/>
          </p:nvPr>
        </p:nvSpPr>
        <p:spPr/>
        <p:txBody>
          <a:bodyPr/>
          <a:lstStyle/>
          <a:p>
            <a:r>
              <a:rPr lang="en-US" dirty="0"/>
              <a:t>Integrated Resource Plan Portfolios</a:t>
            </a:r>
          </a:p>
        </p:txBody>
      </p:sp>
      <p:sp>
        <p:nvSpPr>
          <p:cNvPr id="5" name="Slide Number Placeholder 4">
            <a:extLst>
              <a:ext uri="{FF2B5EF4-FFF2-40B4-BE49-F238E27FC236}">
                <a16:creationId xmlns:a16="http://schemas.microsoft.com/office/drawing/2014/main" id="{E2EF335A-55D8-47A3-B41F-DEE16D6B923D}"/>
              </a:ext>
            </a:extLst>
          </p:cNvPr>
          <p:cNvSpPr>
            <a:spLocks noGrp="1"/>
          </p:cNvSpPr>
          <p:nvPr>
            <p:ph type="sldNum" sz="quarter" idx="12"/>
          </p:nvPr>
        </p:nvSpPr>
        <p:spPr/>
        <p:txBody>
          <a:bodyPr/>
          <a:lstStyle/>
          <a:p>
            <a:pPr algn="r"/>
            <a:fld id="{6AE85BD0-EE7B-43C1-89F4-0393D492444A}" type="slidenum">
              <a:rPr lang="en-US" altLang="en-US" smtClean="0"/>
              <a:pPr algn="r"/>
              <a:t>4</a:t>
            </a:fld>
            <a:endParaRPr lang="en-US" altLang="en-US" dirty="0"/>
          </a:p>
        </p:txBody>
      </p:sp>
      <p:graphicFrame>
        <p:nvGraphicFramePr>
          <p:cNvPr id="10" name="Diagram 9">
            <a:extLst>
              <a:ext uri="{FF2B5EF4-FFF2-40B4-BE49-F238E27FC236}">
                <a16:creationId xmlns:a16="http://schemas.microsoft.com/office/drawing/2014/main" id="{8BDE7D06-6483-4504-B4FB-18662A2C48C9}"/>
              </a:ext>
            </a:extLst>
          </p:cNvPr>
          <p:cNvGraphicFramePr/>
          <p:nvPr>
            <p:extLst>
              <p:ext uri="{D42A27DB-BD31-4B8C-83A1-F6EECF244321}">
                <p14:modId xmlns:p14="http://schemas.microsoft.com/office/powerpoint/2010/main" val="3330730002"/>
              </p:ext>
            </p:extLst>
          </p:nvPr>
        </p:nvGraphicFramePr>
        <p:xfrm>
          <a:off x="165318" y="1518425"/>
          <a:ext cx="8530771" cy="485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79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3CE1-0C38-4EE7-B3D9-F633F3CDA38F}"/>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1FE82EEB-6DCE-4F1E-9AA0-1137EB591531}"/>
              </a:ext>
            </a:extLst>
          </p:cNvPr>
          <p:cNvSpPr>
            <a:spLocks noGrp="1"/>
          </p:cNvSpPr>
          <p:nvPr>
            <p:ph idx="1"/>
          </p:nvPr>
        </p:nvSpPr>
        <p:spPr>
          <a:xfrm>
            <a:off x="285307" y="1333500"/>
            <a:ext cx="8386763" cy="4191000"/>
          </a:xfrm>
        </p:spPr>
        <p:txBody>
          <a:bodyPr/>
          <a:lstStyle/>
          <a:p>
            <a:pPr>
              <a:spcBef>
                <a:spcPts val="1200"/>
              </a:spcBef>
            </a:pPr>
            <a:r>
              <a:rPr lang="en-US" sz="2400" dirty="0"/>
              <a:t>The SFPUC adopted the 90% Time Coincident Case portfolio as </a:t>
            </a:r>
            <a:r>
              <a:rPr lang="en-US" sz="2400" dirty="0" err="1"/>
              <a:t>CleanPowerSF’s</a:t>
            </a:r>
            <a:r>
              <a:rPr lang="en-US" sz="2400" dirty="0"/>
              <a:t> “Preferred Portfolio” in its 2022 IRP because it balances program goals the best.</a:t>
            </a:r>
          </a:p>
          <a:p>
            <a:pPr>
              <a:spcBef>
                <a:spcPts val="1200"/>
              </a:spcBef>
            </a:pPr>
            <a:r>
              <a:rPr lang="en-US" sz="2400" dirty="0"/>
              <a:t>The 90% Time Coincident Case portfolio achieves 100% renewable and greenhouse gas free electricity by 2025 and meets customer usage in real time in 90% of all hours by 2030</a:t>
            </a:r>
          </a:p>
          <a:p>
            <a:pPr>
              <a:spcBef>
                <a:spcPts val="1200"/>
              </a:spcBef>
            </a:pPr>
            <a:r>
              <a:rPr lang="en-US" sz="2400" dirty="0" err="1"/>
              <a:t>CleanPowerSF’s</a:t>
            </a:r>
            <a:r>
              <a:rPr lang="en-US" sz="2400" dirty="0"/>
              <a:t> 2022 IRP was submitted to the California Public Utilities Commission (CPUC) on the November 1</a:t>
            </a:r>
            <a:r>
              <a:rPr lang="en-US" sz="2400" baseline="30000" dirty="0"/>
              <a:t>st </a:t>
            </a:r>
            <a:r>
              <a:rPr lang="en-US" sz="2400" dirty="0"/>
              <a:t>due date.</a:t>
            </a:r>
          </a:p>
          <a:p>
            <a:pPr marL="0" indent="0">
              <a:buNone/>
            </a:pPr>
            <a:endParaRPr lang="en-US" dirty="0"/>
          </a:p>
        </p:txBody>
      </p:sp>
      <p:sp>
        <p:nvSpPr>
          <p:cNvPr id="4" name="Slide Number Placeholder 3">
            <a:extLst>
              <a:ext uri="{FF2B5EF4-FFF2-40B4-BE49-F238E27FC236}">
                <a16:creationId xmlns:a16="http://schemas.microsoft.com/office/drawing/2014/main" id="{5C33227D-9428-4166-A238-1186156D0437}"/>
              </a:ext>
            </a:extLst>
          </p:cNvPr>
          <p:cNvSpPr>
            <a:spLocks noGrp="1"/>
          </p:cNvSpPr>
          <p:nvPr>
            <p:ph type="sldNum" sz="quarter" idx="12"/>
          </p:nvPr>
        </p:nvSpPr>
        <p:spPr/>
        <p:txBody>
          <a:bodyPr/>
          <a:lstStyle/>
          <a:p>
            <a:fld id="{DA8E9418-BC80-4D78-AD7F-BC955AFB0480}" type="slidenum">
              <a:rPr lang="en-US" altLang="en-US" smtClean="0"/>
              <a:pPr/>
              <a:t>5</a:t>
            </a:fld>
            <a:endParaRPr lang="en-US" altLang="en-US"/>
          </a:p>
        </p:txBody>
      </p:sp>
    </p:spTree>
    <p:extLst>
      <p:ext uri="{BB962C8B-B14F-4D97-AF65-F5344CB8AC3E}">
        <p14:creationId xmlns:p14="http://schemas.microsoft.com/office/powerpoint/2010/main" val="91247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D15572-1EAB-42AC-9C54-91C717A8F1DA}"/>
              </a:ext>
            </a:extLst>
          </p:cNvPr>
          <p:cNvSpPr/>
          <p:nvPr/>
        </p:nvSpPr>
        <p:spPr bwMode="auto">
          <a:xfrm>
            <a:off x="123217" y="2183112"/>
            <a:ext cx="8660396" cy="1715292"/>
          </a:xfrm>
          <a:prstGeom prst="roundRect">
            <a:avLst/>
          </a:prstGeom>
          <a:solidFill>
            <a:schemeClr val="accent4">
              <a:lumMod val="10000"/>
              <a:lumOff val="90000"/>
            </a:schemeClr>
          </a:solidFill>
          <a:ln w="9525" cap="flat" cmpd="sng" algn="ctr">
            <a:solidFill>
              <a:schemeClr val="accent4">
                <a:lumMod val="10000"/>
                <a:lumOff val="9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Palatino" pitchFamily="18" charset="0"/>
            </a:endParaRPr>
          </a:p>
        </p:txBody>
      </p:sp>
      <p:sp>
        <p:nvSpPr>
          <p:cNvPr id="287" name="Google Shape;287;p37"/>
          <p:cNvSpPr txBox="1">
            <a:spLocks noGrp="1"/>
          </p:cNvSpPr>
          <p:nvPr>
            <p:ph type="title"/>
          </p:nvPr>
        </p:nvSpPr>
        <p:spPr>
          <a:xfrm>
            <a:off x="2057400" y="228600"/>
            <a:ext cx="6781800" cy="838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err="1"/>
              <a:t>CleanPowerSF</a:t>
            </a:r>
            <a:r>
              <a:rPr lang="en-US" dirty="0"/>
              <a:t> IRP Modeling: </a:t>
            </a:r>
            <a:endParaRPr dirty="0"/>
          </a:p>
          <a:p>
            <a:pPr marL="0" lvl="0" indent="0" algn="l" rtl="0">
              <a:spcBef>
                <a:spcPts val="0"/>
              </a:spcBef>
              <a:spcAft>
                <a:spcPts val="0"/>
              </a:spcAft>
              <a:buNone/>
            </a:pPr>
            <a:r>
              <a:rPr lang="en-US" dirty="0"/>
              <a:t>Four Portfolios</a:t>
            </a:r>
            <a:endParaRPr dirty="0"/>
          </a:p>
        </p:txBody>
      </p:sp>
      <p:sp>
        <p:nvSpPr>
          <p:cNvPr id="288" name="Google Shape;288;p37"/>
          <p:cNvSpPr txBox="1">
            <a:spLocks noGrp="1"/>
          </p:cNvSpPr>
          <p:nvPr>
            <p:ph type="sldNum" idx="12"/>
          </p:nvPr>
        </p:nvSpPr>
        <p:spPr>
          <a:xfrm>
            <a:off x="6589713" y="6376988"/>
            <a:ext cx="21939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289" name="Google Shape;289;p37"/>
          <p:cNvPicPr preferRelativeResize="0"/>
          <p:nvPr/>
        </p:nvPicPr>
        <p:blipFill rotWithShape="1">
          <a:blip r:embed="rId3">
            <a:alphaModFix/>
          </a:blip>
          <a:srcRect l="-20264" t="-20264" r="-20264" b="-20264"/>
          <a:stretch/>
        </p:blipFill>
        <p:spPr>
          <a:xfrm>
            <a:off x="95407" y="1136036"/>
            <a:ext cx="1025875" cy="1025875"/>
          </a:xfrm>
          <a:prstGeom prst="rect">
            <a:avLst/>
          </a:prstGeom>
          <a:noFill/>
          <a:ln>
            <a:noFill/>
          </a:ln>
        </p:spPr>
      </p:pic>
      <p:sp>
        <p:nvSpPr>
          <p:cNvPr id="290" name="Google Shape;290;p37"/>
          <p:cNvSpPr txBox="1"/>
          <p:nvPr/>
        </p:nvSpPr>
        <p:spPr>
          <a:xfrm>
            <a:off x="1121282" y="1221818"/>
            <a:ext cx="7899501" cy="5053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000" b="1" dirty="0">
                <a:solidFill>
                  <a:srgbClr val="007DC3"/>
                </a:solidFill>
              </a:rPr>
              <a:t>1. Base Case: </a:t>
            </a:r>
            <a:r>
              <a:rPr lang="en-US" sz="2000" b="1" dirty="0" err="1">
                <a:solidFill>
                  <a:srgbClr val="007DC3"/>
                </a:solidFill>
              </a:rPr>
              <a:t>CleanPowerSF</a:t>
            </a:r>
            <a:r>
              <a:rPr lang="en-US" sz="2000" b="1" dirty="0">
                <a:solidFill>
                  <a:srgbClr val="007DC3"/>
                </a:solidFill>
              </a:rPr>
              <a:t> Goals by 2025</a:t>
            </a:r>
            <a:endParaRPr sz="2000" b="1" dirty="0"/>
          </a:p>
          <a:p>
            <a:pPr marL="457200" lvl="0" indent="-355600" algn="l" rtl="0">
              <a:lnSpc>
                <a:spcPct val="90000"/>
              </a:lnSpc>
              <a:spcBef>
                <a:spcPts val="0"/>
              </a:spcBef>
              <a:spcAft>
                <a:spcPts val="0"/>
              </a:spcAft>
              <a:buSzPts val="2000"/>
              <a:buChar char="✓"/>
            </a:pPr>
            <a:r>
              <a:rPr lang="en-US" sz="1600" dirty="0"/>
              <a:t>100% renewable and/or GHG-free by 2025</a:t>
            </a:r>
            <a:endParaRPr sz="1600" dirty="0"/>
          </a:p>
          <a:p>
            <a:pPr marL="457200" lvl="0" indent="-355600" algn="l" rtl="0">
              <a:lnSpc>
                <a:spcPct val="90000"/>
              </a:lnSpc>
              <a:spcBef>
                <a:spcPts val="0"/>
              </a:spcBef>
              <a:spcAft>
                <a:spcPts val="0"/>
              </a:spcAft>
              <a:buSzPts val="2000"/>
              <a:buChar char="✓"/>
            </a:pPr>
            <a:r>
              <a:rPr lang="en-US" sz="1600" dirty="0"/>
              <a:t>Local resource prioritization</a:t>
            </a:r>
            <a:endParaRPr sz="1600" dirty="0"/>
          </a:p>
          <a:p>
            <a:pPr marL="457200" lvl="0" indent="0" algn="l" rtl="0">
              <a:lnSpc>
                <a:spcPct val="90000"/>
              </a:lnSpc>
              <a:spcBef>
                <a:spcPts val="0"/>
              </a:spcBef>
              <a:spcAft>
                <a:spcPts val="0"/>
              </a:spcAft>
              <a:buNone/>
            </a:pPr>
            <a:endParaRPr sz="1600" dirty="0"/>
          </a:p>
          <a:p>
            <a:pPr marL="0" lvl="0" indent="0" algn="l" rtl="0">
              <a:lnSpc>
                <a:spcPct val="90000"/>
              </a:lnSpc>
              <a:spcBef>
                <a:spcPts val="0"/>
              </a:spcBef>
              <a:spcAft>
                <a:spcPts val="0"/>
              </a:spcAft>
              <a:buNone/>
            </a:pPr>
            <a:r>
              <a:rPr lang="en-US" sz="2000" b="1" dirty="0">
                <a:solidFill>
                  <a:srgbClr val="007DC3"/>
                </a:solidFill>
              </a:rPr>
              <a:t>2. CleanPowerSF Goals and Time Coincidence by 2030</a:t>
            </a:r>
            <a:endParaRPr sz="2000" b="1" dirty="0"/>
          </a:p>
          <a:p>
            <a:pPr marL="457200" lvl="0" indent="-355600" algn="l" rtl="0">
              <a:lnSpc>
                <a:spcPct val="90000"/>
              </a:lnSpc>
              <a:spcBef>
                <a:spcPts val="0"/>
              </a:spcBef>
              <a:spcAft>
                <a:spcPts val="0"/>
              </a:spcAft>
              <a:buSzPts val="2000"/>
              <a:buChar char="✓"/>
            </a:pPr>
            <a:r>
              <a:rPr lang="en-US" sz="1600" dirty="0"/>
              <a:t>100% renewable and/or GHG-free by 2025</a:t>
            </a:r>
            <a:endParaRPr sz="1600" dirty="0"/>
          </a:p>
          <a:p>
            <a:pPr marL="457200" lvl="0" indent="-355600" algn="l" rtl="0">
              <a:lnSpc>
                <a:spcPct val="90000"/>
              </a:lnSpc>
              <a:spcBef>
                <a:spcPts val="0"/>
              </a:spcBef>
              <a:spcAft>
                <a:spcPts val="0"/>
              </a:spcAft>
              <a:buSzPts val="2000"/>
              <a:buChar char="✓"/>
            </a:pPr>
            <a:r>
              <a:rPr lang="en-US" sz="1600" dirty="0"/>
              <a:t>Resource generation meets customer usage in real time</a:t>
            </a:r>
          </a:p>
          <a:p>
            <a:pPr lvl="1">
              <a:lnSpc>
                <a:spcPct val="90000"/>
              </a:lnSpc>
              <a:buSzPts val="2000"/>
            </a:pPr>
            <a:r>
              <a:rPr lang="en-US" sz="1600" b="1" dirty="0" err="1"/>
              <a:t>CleanPowerSF</a:t>
            </a:r>
            <a:r>
              <a:rPr lang="en-US" sz="1600" b="1" dirty="0"/>
              <a:t> analyzed the resource needs to meet both 90% and 95% time coincidence by 2030</a:t>
            </a:r>
          </a:p>
          <a:p>
            <a:pPr marL="457200" lvl="0" indent="-355600" algn="l" rtl="0">
              <a:lnSpc>
                <a:spcPct val="90000"/>
              </a:lnSpc>
              <a:spcBef>
                <a:spcPts val="0"/>
              </a:spcBef>
              <a:spcAft>
                <a:spcPts val="0"/>
              </a:spcAft>
              <a:buSzPts val="2000"/>
              <a:buChar char="✓"/>
            </a:pPr>
            <a:r>
              <a:rPr lang="en-US" sz="1600" dirty="0"/>
              <a:t>No system purchase 5-10pm</a:t>
            </a:r>
            <a:endParaRPr sz="1600" dirty="0"/>
          </a:p>
          <a:p>
            <a:pPr marL="457200" lvl="0" indent="-355600" algn="l" rtl="0">
              <a:lnSpc>
                <a:spcPct val="90000"/>
              </a:lnSpc>
              <a:spcBef>
                <a:spcPts val="0"/>
              </a:spcBef>
              <a:spcAft>
                <a:spcPts val="0"/>
              </a:spcAft>
              <a:buSzPts val="2000"/>
              <a:buChar char="✓"/>
            </a:pPr>
            <a:r>
              <a:rPr lang="en-US" sz="1600" dirty="0"/>
              <a:t>Local resource prioritization</a:t>
            </a:r>
            <a:endParaRPr sz="1600" dirty="0"/>
          </a:p>
          <a:p>
            <a:pPr marL="0" lvl="0" indent="0" algn="l" rtl="0">
              <a:lnSpc>
                <a:spcPct val="90000"/>
              </a:lnSpc>
              <a:spcBef>
                <a:spcPts val="0"/>
              </a:spcBef>
              <a:spcAft>
                <a:spcPts val="0"/>
              </a:spcAft>
              <a:buNone/>
            </a:pPr>
            <a:endParaRPr sz="1600" b="1" dirty="0">
              <a:solidFill>
                <a:srgbClr val="007DC3"/>
              </a:solidFill>
            </a:endParaRPr>
          </a:p>
          <a:p>
            <a:pPr marL="0" lvl="0" indent="0" algn="l" rtl="0">
              <a:lnSpc>
                <a:spcPct val="90000"/>
              </a:lnSpc>
              <a:spcBef>
                <a:spcPts val="0"/>
              </a:spcBef>
              <a:spcAft>
                <a:spcPts val="0"/>
              </a:spcAft>
              <a:buNone/>
            </a:pPr>
            <a:r>
              <a:rPr lang="en-US" sz="2000" b="1" dirty="0">
                <a:solidFill>
                  <a:srgbClr val="007DC3"/>
                </a:solidFill>
              </a:rPr>
              <a:t>3. CleanPowerSF Goals and Climate Action Plan (Mayor’s EV and Building Decarbonization Targets Met)</a:t>
            </a:r>
            <a:endParaRPr lang="en-US" sz="2000" b="1" dirty="0"/>
          </a:p>
          <a:p>
            <a:pPr marL="457200" lvl="0" indent="-355600" algn="l" rtl="0">
              <a:lnSpc>
                <a:spcPct val="90000"/>
              </a:lnSpc>
              <a:spcBef>
                <a:spcPts val="0"/>
              </a:spcBef>
              <a:spcAft>
                <a:spcPts val="0"/>
              </a:spcAft>
              <a:buSzPts val="2000"/>
              <a:buChar char="✓"/>
            </a:pPr>
            <a:r>
              <a:rPr lang="en-US" sz="1600" dirty="0"/>
              <a:t>100% renewable and/or GHG-free by 2025</a:t>
            </a:r>
          </a:p>
          <a:p>
            <a:pPr marL="457200" lvl="0" indent="-355600" algn="l" rtl="0">
              <a:lnSpc>
                <a:spcPct val="90000"/>
              </a:lnSpc>
              <a:spcBef>
                <a:spcPts val="0"/>
              </a:spcBef>
              <a:spcAft>
                <a:spcPts val="0"/>
              </a:spcAft>
              <a:buSzPts val="2000"/>
              <a:buChar char="✓"/>
            </a:pPr>
            <a:r>
              <a:rPr lang="en-US" sz="1600" dirty="0"/>
              <a:t>Local resource prioritization</a:t>
            </a:r>
          </a:p>
          <a:p>
            <a:pPr marL="457200" lvl="0" indent="-355600" algn="l" rtl="0">
              <a:lnSpc>
                <a:spcPct val="90000"/>
              </a:lnSpc>
              <a:spcBef>
                <a:spcPts val="0"/>
              </a:spcBef>
              <a:spcAft>
                <a:spcPts val="0"/>
              </a:spcAft>
              <a:buSzPts val="2000"/>
              <a:buChar char="✓"/>
            </a:pPr>
            <a:r>
              <a:rPr lang="en-US" sz="1600" dirty="0">
                <a:solidFill>
                  <a:srgbClr val="003366"/>
                </a:solidFill>
              </a:rPr>
              <a:t>Emission-free</a:t>
            </a:r>
            <a:r>
              <a:rPr lang="en-US" sz="1600" dirty="0">
                <a:solidFill>
                  <a:srgbClr val="FF0000"/>
                </a:solidFill>
              </a:rPr>
              <a:t> </a:t>
            </a:r>
            <a:r>
              <a:rPr lang="en-US" sz="1600" dirty="0">
                <a:solidFill>
                  <a:srgbClr val="003366"/>
                </a:solidFill>
              </a:rPr>
              <a:t>passenger vehicle </a:t>
            </a:r>
            <a:r>
              <a:rPr lang="en-US" sz="1600" dirty="0"/>
              <a:t>trips originating in, ending in, or passing through San Francisco by 2040</a:t>
            </a:r>
          </a:p>
          <a:p>
            <a:pPr marL="457200" lvl="0" indent="-355600" algn="l" rtl="0">
              <a:lnSpc>
                <a:spcPct val="90000"/>
              </a:lnSpc>
              <a:spcBef>
                <a:spcPts val="0"/>
              </a:spcBef>
              <a:spcAft>
                <a:spcPts val="0"/>
              </a:spcAft>
              <a:buSzPts val="2000"/>
              <a:buChar char="✓"/>
            </a:pPr>
            <a:r>
              <a:rPr lang="en-US" sz="1600" dirty="0"/>
              <a:t>Decarbonization of existing buildings by 2040</a:t>
            </a:r>
          </a:p>
          <a:p>
            <a:pPr marL="101600" lvl="0" algn="l" rtl="0">
              <a:lnSpc>
                <a:spcPct val="90000"/>
              </a:lnSpc>
              <a:spcBef>
                <a:spcPts val="0"/>
              </a:spcBef>
              <a:spcAft>
                <a:spcPts val="0"/>
              </a:spcAft>
              <a:buSzPts val="2000"/>
            </a:pPr>
            <a:endParaRPr lang="en-US" sz="1600" dirty="0"/>
          </a:p>
          <a:p>
            <a:pPr marL="0" lvl="0" indent="0" algn="l" rtl="0">
              <a:lnSpc>
                <a:spcPct val="90000"/>
              </a:lnSpc>
              <a:spcBef>
                <a:spcPts val="0"/>
              </a:spcBef>
              <a:spcAft>
                <a:spcPts val="0"/>
              </a:spcAft>
              <a:buNone/>
            </a:pPr>
            <a:r>
              <a:rPr lang="en-US" sz="2000" b="1" dirty="0">
                <a:solidFill>
                  <a:srgbClr val="007DC3"/>
                </a:solidFill>
              </a:rPr>
              <a:t>4. </a:t>
            </a:r>
            <a:r>
              <a:rPr lang="en-US" sz="2000" b="1" dirty="0" err="1">
                <a:solidFill>
                  <a:srgbClr val="007DC3"/>
                </a:solidFill>
              </a:rPr>
              <a:t>CleanPowerSF</a:t>
            </a:r>
            <a:r>
              <a:rPr lang="en-US" sz="2000" b="1" dirty="0">
                <a:solidFill>
                  <a:srgbClr val="007DC3"/>
                </a:solidFill>
              </a:rPr>
              <a:t> Goals and Local Resource Procurement</a:t>
            </a:r>
            <a:endParaRPr lang="en-US" sz="2000" b="1" dirty="0"/>
          </a:p>
          <a:p>
            <a:pPr marL="457200" lvl="0" indent="-355600" algn="l" rtl="0">
              <a:lnSpc>
                <a:spcPct val="90000"/>
              </a:lnSpc>
              <a:spcBef>
                <a:spcPts val="0"/>
              </a:spcBef>
              <a:spcAft>
                <a:spcPts val="0"/>
              </a:spcAft>
              <a:buSzPts val="2000"/>
              <a:buChar char="✓"/>
            </a:pPr>
            <a:r>
              <a:rPr lang="en-US" sz="1600" dirty="0"/>
              <a:t>100% renewable and/or GHG-free by 2025</a:t>
            </a:r>
          </a:p>
          <a:p>
            <a:pPr marL="457200" lvl="0" indent="-355600" algn="l" rtl="0">
              <a:lnSpc>
                <a:spcPct val="90000"/>
              </a:lnSpc>
              <a:spcBef>
                <a:spcPts val="0"/>
              </a:spcBef>
              <a:spcAft>
                <a:spcPts val="0"/>
              </a:spcAft>
              <a:buSzPts val="2000"/>
              <a:buChar char="✓"/>
            </a:pPr>
            <a:r>
              <a:rPr lang="en-US" sz="1600" dirty="0"/>
              <a:t>Local content floor of 50% by 2030</a:t>
            </a:r>
          </a:p>
          <a:p>
            <a:pPr marL="0" lvl="0" indent="0" algn="l" rtl="0">
              <a:lnSpc>
                <a:spcPct val="90000"/>
              </a:lnSpc>
              <a:spcBef>
                <a:spcPts val="0"/>
              </a:spcBef>
              <a:spcAft>
                <a:spcPts val="0"/>
              </a:spcAft>
              <a:buNone/>
            </a:pPr>
            <a:endParaRPr sz="2000" dirty="0"/>
          </a:p>
        </p:txBody>
      </p:sp>
      <p:pic>
        <p:nvPicPr>
          <p:cNvPr id="291" name="Google Shape;291;p37"/>
          <p:cNvPicPr preferRelativeResize="0"/>
          <p:nvPr/>
        </p:nvPicPr>
        <p:blipFill rotWithShape="1">
          <a:blip r:embed="rId3">
            <a:alphaModFix/>
          </a:blip>
          <a:srcRect l="-20264" t="-20264" r="-20264" b="-20264"/>
          <a:stretch/>
        </p:blipFill>
        <p:spPr>
          <a:xfrm>
            <a:off x="95406" y="2183112"/>
            <a:ext cx="1025875" cy="1025875"/>
          </a:xfrm>
          <a:prstGeom prst="rect">
            <a:avLst/>
          </a:prstGeom>
          <a:noFill/>
          <a:ln>
            <a:noFill/>
          </a:ln>
        </p:spPr>
      </p:pic>
      <p:pic>
        <p:nvPicPr>
          <p:cNvPr id="292" name="Google Shape;292;p37"/>
          <p:cNvPicPr preferRelativeResize="0"/>
          <p:nvPr/>
        </p:nvPicPr>
        <p:blipFill rotWithShape="1">
          <a:blip r:embed="rId3">
            <a:alphaModFix/>
          </a:blip>
          <a:srcRect l="-20264" t="-20264" r="-20264" b="-20264"/>
          <a:stretch/>
        </p:blipFill>
        <p:spPr>
          <a:xfrm>
            <a:off x="123217" y="3898404"/>
            <a:ext cx="1025875" cy="1025875"/>
          </a:xfrm>
          <a:prstGeom prst="rect">
            <a:avLst/>
          </a:prstGeom>
          <a:noFill/>
          <a:ln>
            <a:noFill/>
          </a:ln>
        </p:spPr>
      </p:pic>
      <p:pic>
        <p:nvPicPr>
          <p:cNvPr id="293" name="Google Shape;293;p37"/>
          <p:cNvPicPr preferRelativeResize="0"/>
          <p:nvPr/>
        </p:nvPicPr>
        <p:blipFill rotWithShape="1">
          <a:blip r:embed="rId3">
            <a:alphaModFix/>
          </a:blip>
          <a:srcRect l="-20264" t="-20264" r="-20264" b="-20264"/>
          <a:stretch/>
        </p:blipFill>
        <p:spPr>
          <a:xfrm>
            <a:off x="95405" y="5613696"/>
            <a:ext cx="1025875" cy="1025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B09A-A46F-46DA-987C-1A96D5BDE083}"/>
              </a:ext>
            </a:extLst>
          </p:cNvPr>
          <p:cNvSpPr>
            <a:spLocks noGrp="1"/>
          </p:cNvSpPr>
          <p:nvPr>
            <p:ph type="title"/>
          </p:nvPr>
        </p:nvSpPr>
        <p:spPr/>
        <p:txBody>
          <a:bodyPr/>
          <a:lstStyle/>
          <a:p>
            <a:r>
              <a:rPr lang="en-US" dirty="0"/>
              <a:t>Local Investment</a:t>
            </a:r>
          </a:p>
        </p:txBody>
      </p:sp>
      <p:pic>
        <p:nvPicPr>
          <p:cNvPr id="5" name="Content Placeholder 4">
            <a:extLst>
              <a:ext uri="{FF2B5EF4-FFF2-40B4-BE49-F238E27FC236}">
                <a16:creationId xmlns:a16="http://schemas.microsoft.com/office/drawing/2014/main" id="{1B8C808F-0A5F-4624-AD05-A4D82866FE0E}"/>
              </a:ext>
            </a:extLst>
          </p:cNvPr>
          <p:cNvPicPr>
            <a:picLocks noGrp="1" noChangeAspect="1"/>
          </p:cNvPicPr>
          <p:nvPr>
            <p:ph idx="1"/>
          </p:nvPr>
        </p:nvPicPr>
        <p:blipFill>
          <a:blip r:embed="rId3"/>
          <a:stretch>
            <a:fillRect/>
          </a:stretch>
        </p:blipFill>
        <p:spPr>
          <a:xfrm>
            <a:off x="4501364" y="2329629"/>
            <a:ext cx="4282274" cy="2650932"/>
          </a:xfrm>
          <a:prstGeom prst="rect">
            <a:avLst/>
          </a:prstGeom>
        </p:spPr>
      </p:pic>
      <p:sp>
        <p:nvSpPr>
          <p:cNvPr id="4" name="Slide Number Placeholder 3">
            <a:extLst>
              <a:ext uri="{FF2B5EF4-FFF2-40B4-BE49-F238E27FC236}">
                <a16:creationId xmlns:a16="http://schemas.microsoft.com/office/drawing/2014/main" id="{528EA3E0-AEE6-4938-9674-FB85BE6027B9}"/>
              </a:ext>
            </a:extLst>
          </p:cNvPr>
          <p:cNvSpPr>
            <a:spLocks noGrp="1"/>
          </p:cNvSpPr>
          <p:nvPr>
            <p:ph type="sldNum" sz="quarter" idx="12"/>
          </p:nvPr>
        </p:nvSpPr>
        <p:spPr/>
        <p:txBody>
          <a:bodyPr/>
          <a:lstStyle/>
          <a:p>
            <a:pPr algn="r"/>
            <a:fld id="{DA8E9418-BC80-4D78-AD7F-BC955AFB0480}" type="slidenum">
              <a:rPr lang="en-US" altLang="en-US" smtClean="0"/>
              <a:pPr algn="r"/>
              <a:t>7</a:t>
            </a:fld>
            <a:endParaRPr lang="en-US" altLang="en-US" dirty="0"/>
          </a:p>
        </p:txBody>
      </p:sp>
      <p:sp>
        <p:nvSpPr>
          <p:cNvPr id="7" name="TextBox 6">
            <a:extLst>
              <a:ext uri="{FF2B5EF4-FFF2-40B4-BE49-F238E27FC236}">
                <a16:creationId xmlns:a16="http://schemas.microsoft.com/office/drawing/2014/main" id="{73F0CE0F-E045-49DA-8B1B-19850F692512}"/>
              </a:ext>
            </a:extLst>
          </p:cNvPr>
          <p:cNvSpPr txBox="1"/>
          <p:nvPr/>
        </p:nvSpPr>
        <p:spPr>
          <a:xfrm>
            <a:off x="437744" y="1759876"/>
            <a:ext cx="3998069" cy="4678204"/>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600" dirty="0"/>
              <a:t>All portfolios analyzed include 85.6 MW of local solar, 150 MW of local battery storage, and 50 MW of local geothermal</a:t>
            </a:r>
          </a:p>
          <a:p>
            <a:pPr marL="285750" indent="-285750">
              <a:buFont typeface="Arial" panose="020B0604020202020204" pitchFamily="34" charset="0"/>
              <a:buChar char="•"/>
            </a:pPr>
            <a:r>
              <a:rPr lang="en-US" sz="2600" dirty="0"/>
              <a:t>This represents $600-$700 million commitment to local projects*</a:t>
            </a:r>
          </a:p>
          <a:p>
            <a:pPr marL="285750" indent="-285750">
              <a:buFont typeface="Arial" panose="020B0604020202020204" pitchFamily="34" charset="0"/>
              <a:buChar char="•"/>
            </a:pPr>
            <a:endParaRPr lang="en-US" sz="2800" dirty="0"/>
          </a:p>
        </p:txBody>
      </p:sp>
      <p:sp>
        <p:nvSpPr>
          <p:cNvPr id="8" name="TextBox 7">
            <a:extLst>
              <a:ext uri="{FF2B5EF4-FFF2-40B4-BE49-F238E27FC236}">
                <a16:creationId xmlns:a16="http://schemas.microsoft.com/office/drawing/2014/main" id="{E1079C9B-C0D4-4B4D-B34F-FA0D11EF6DE5}"/>
              </a:ext>
            </a:extLst>
          </p:cNvPr>
          <p:cNvSpPr txBox="1"/>
          <p:nvPr/>
        </p:nvSpPr>
        <p:spPr>
          <a:xfrm>
            <a:off x="262647" y="6245157"/>
            <a:ext cx="6896910" cy="369332"/>
          </a:xfrm>
          <a:prstGeom prst="rect">
            <a:avLst/>
          </a:prstGeom>
          <a:noFill/>
        </p:spPr>
        <p:txBody>
          <a:bodyPr wrap="square" rtlCol="0">
            <a:spAutoFit/>
          </a:bodyPr>
          <a:lstStyle/>
          <a:p>
            <a:r>
              <a:rPr lang="en-US" sz="1400" dirty="0"/>
              <a:t>*Estimated cost of local resource contracts through 2045</a:t>
            </a:r>
            <a:r>
              <a:rPr lang="en-US" sz="1800" dirty="0"/>
              <a:t>.</a:t>
            </a:r>
          </a:p>
        </p:txBody>
      </p:sp>
    </p:spTree>
    <p:extLst>
      <p:ext uri="{BB962C8B-B14F-4D97-AF65-F5344CB8AC3E}">
        <p14:creationId xmlns:p14="http://schemas.microsoft.com/office/powerpoint/2010/main" val="234738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7974A5-EAE2-45B0-BE83-69D2D2F65D83}"/>
              </a:ext>
            </a:extLst>
          </p:cNvPr>
          <p:cNvSpPr>
            <a:spLocks noGrp="1"/>
          </p:cNvSpPr>
          <p:nvPr>
            <p:ph type="title"/>
          </p:nvPr>
        </p:nvSpPr>
        <p:spPr/>
        <p:txBody>
          <a:bodyPr/>
          <a:lstStyle/>
          <a:p>
            <a:r>
              <a:rPr lang="en-US" dirty="0"/>
              <a:t>Modeling Results</a:t>
            </a:r>
            <a:br>
              <a:rPr lang="en-US" dirty="0"/>
            </a:br>
            <a:r>
              <a:rPr lang="en-US" b="0" dirty="0"/>
              <a:t>Comparison of Conforming Portfolios</a:t>
            </a:r>
          </a:p>
        </p:txBody>
      </p:sp>
      <p:sp>
        <p:nvSpPr>
          <p:cNvPr id="6" name="Text Placeholder 5">
            <a:extLst>
              <a:ext uri="{FF2B5EF4-FFF2-40B4-BE49-F238E27FC236}">
                <a16:creationId xmlns:a16="http://schemas.microsoft.com/office/drawing/2014/main" id="{37EA34C4-673E-46FE-AE98-6B76E1D31DA5}"/>
              </a:ext>
            </a:extLst>
          </p:cNvPr>
          <p:cNvSpPr>
            <a:spLocks noGrp="1"/>
          </p:cNvSpPr>
          <p:nvPr>
            <p:ph type="body" idx="1"/>
          </p:nvPr>
        </p:nvSpPr>
        <p:spPr/>
        <p:txBody>
          <a:bodyPr/>
          <a:lstStyle/>
          <a:p>
            <a:endParaRPr lang="en-US" b="1" i="1" dirty="0">
              <a:solidFill>
                <a:srgbClr val="0070C0"/>
              </a:solidFill>
            </a:endParaRPr>
          </a:p>
        </p:txBody>
      </p:sp>
      <p:sp>
        <p:nvSpPr>
          <p:cNvPr id="4" name="Slide Number Placeholder 3">
            <a:extLst>
              <a:ext uri="{FF2B5EF4-FFF2-40B4-BE49-F238E27FC236}">
                <a16:creationId xmlns:a16="http://schemas.microsoft.com/office/drawing/2014/main" id="{9A98FE24-0C77-44C4-801C-A4FB1CD8C947}"/>
              </a:ext>
            </a:extLst>
          </p:cNvPr>
          <p:cNvSpPr>
            <a:spLocks noGrp="1"/>
          </p:cNvSpPr>
          <p:nvPr>
            <p:ph type="sldNum" sz="quarter" idx="12"/>
          </p:nvPr>
        </p:nvSpPr>
        <p:spPr/>
        <p:txBody>
          <a:bodyPr/>
          <a:lstStyle/>
          <a:p>
            <a:pPr algn="r"/>
            <a:fld id="{DA8E9418-BC80-4D78-AD7F-BC955AFB0480}" type="slidenum">
              <a:rPr lang="en-US" altLang="en-US" smtClean="0"/>
              <a:pPr algn="r"/>
              <a:t>8</a:t>
            </a:fld>
            <a:endParaRPr lang="en-US" altLang="en-US" dirty="0"/>
          </a:p>
        </p:txBody>
      </p:sp>
    </p:spTree>
    <p:extLst>
      <p:ext uri="{BB962C8B-B14F-4D97-AF65-F5344CB8AC3E}">
        <p14:creationId xmlns:p14="http://schemas.microsoft.com/office/powerpoint/2010/main" val="44078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4A62-37C4-4753-82ED-BD53C9BBBA68}"/>
              </a:ext>
            </a:extLst>
          </p:cNvPr>
          <p:cNvSpPr>
            <a:spLocks noGrp="1"/>
          </p:cNvSpPr>
          <p:nvPr>
            <p:ph type="title"/>
          </p:nvPr>
        </p:nvSpPr>
        <p:spPr>
          <a:xfrm>
            <a:off x="2001838" y="176212"/>
            <a:ext cx="6781800" cy="838200"/>
          </a:xfrm>
        </p:spPr>
        <p:txBody>
          <a:bodyPr/>
          <a:lstStyle/>
          <a:p>
            <a:r>
              <a:rPr lang="en-US" sz="2400" dirty="0"/>
              <a:t>Comparison of Conforming Portfolios: Total Portfolio Capacity by Technology (2035)</a:t>
            </a:r>
          </a:p>
        </p:txBody>
      </p:sp>
      <p:sp>
        <p:nvSpPr>
          <p:cNvPr id="4" name="Slide Number Placeholder 3">
            <a:extLst>
              <a:ext uri="{FF2B5EF4-FFF2-40B4-BE49-F238E27FC236}">
                <a16:creationId xmlns:a16="http://schemas.microsoft.com/office/drawing/2014/main" id="{65CBAD47-B04E-4253-9F9F-F08B743224D6}"/>
              </a:ext>
            </a:extLst>
          </p:cNvPr>
          <p:cNvSpPr>
            <a:spLocks noGrp="1"/>
          </p:cNvSpPr>
          <p:nvPr>
            <p:ph type="sldNum" sz="quarter" idx="12"/>
          </p:nvPr>
        </p:nvSpPr>
        <p:spPr/>
        <p:txBody>
          <a:bodyPr/>
          <a:lstStyle/>
          <a:p>
            <a:pPr algn="r"/>
            <a:fld id="{DA8E9418-BC80-4D78-AD7F-BC955AFB0480}" type="slidenum">
              <a:rPr lang="en-US" altLang="en-US" smtClean="0"/>
              <a:pPr algn="r"/>
              <a:t>9</a:t>
            </a:fld>
            <a:endParaRPr lang="en-US" altLang="en-US"/>
          </a:p>
        </p:txBody>
      </p:sp>
      <p:graphicFrame>
        <p:nvGraphicFramePr>
          <p:cNvPr id="5" name="Chart 4">
            <a:extLst>
              <a:ext uri="{FF2B5EF4-FFF2-40B4-BE49-F238E27FC236}">
                <a16:creationId xmlns:a16="http://schemas.microsoft.com/office/drawing/2014/main" id="{8831DE64-5DEF-4E52-A49D-580E08588C9D}"/>
              </a:ext>
            </a:extLst>
          </p:cNvPr>
          <p:cNvGraphicFramePr>
            <a:graphicFrameLocks/>
          </p:cNvGraphicFramePr>
          <p:nvPr>
            <p:extLst>
              <p:ext uri="{D42A27DB-BD31-4B8C-83A1-F6EECF244321}">
                <p14:modId xmlns:p14="http://schemas.microsoft.com/office/powerpoint/2010/main" val="130242629"/>
              </p:ext>
            </p:extLst>
          </p:nvPr>
        </p:nvGraphicFramePr>
        <p:xfrm>
          <a:off x="3529645" y="1158731"/>
          <a:ext cx="3907792" cy="282152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0F7C1F8A-AAEE-4C5E-A809-2CD7043028F5}"/>
              </a:ext>
            </a:extLst>
          </p:cNvPr>
          <p:cNvPicPr>
            <a:picLocks noChangeAspect="1"/>
          </p:cNvPicPr>
          <p:nvPr/>
        </p:nvPicPr>
        <p:blipFill>
          <a:blip r:embed="rId3"/>
          <a:stretch>
            <a:fillRect/>
          </a:stretch>
        </p:blipFill>
        <p:spPr>
          <a:xfrm>
            <a:off x="76200" y="1270363"/>
            <a:ext cx="1381125" cy="3276600"/>
          </a:xfrm>
          <a:prstGeom prst="rect">
            <a:avLst/>
          </a:prstGeom>
        </p:spPr>
      </p:pic>
      <p:graphicFrame>
        <p:nvGraphicFramePr>
          <p:cNvPr id="6" name="Chart 5">
            <a:extLst>
              <a:ext uri="{FF2B5EF4-FFF2-40B4-BE49-F238E27FC236}">
                <a16:creationId xmlns:a16="http://schemas.microsoft.com/office/drawing/2014/main" id="{0171929B-7C38-4D93-AC5F-66725F237026}"/>
              </a:ext>
            </a:extLst>
          </p:cNvPr>
          <p:cNvGraphicFramePr>
            <a:graphicFrameLocks/>
          </p:cNvGraphicFramePr>
          <p:nvPr>
            <p:extLst>
              <p:ext uri="{D42A27DB-BD31-4B8C-83A1-F6EECF244321}">
                <p14:modId xmlns:p14="http://schemas.microsoft.com/office/powerpoint/2010/main" val="557252790"/>
              </p:ext>
            </p:extLst>
          </p:nvPr>
        </p:nvGraphicFramePr>
        <p:xfrm>
          <a:off x="269876" y="2640789"/>
          <a:ext cx="5587999" cy="4508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56C0AE1A-1353-45F7-BE9D-7A1B79CF3722}"/>
              </a:ext>
            </a:extLst>
          </p:cNvPr>
          <p:cNvGraphicFramePr>
            <a:graphicFrameLocks/>
          </p:cNvGraphicFramePr>
          <p:nvPr>
            <p:extLst>
              <p:ext uri="{D42A27DB-BD31-4B8C-83A1-F6EECF244321}">
                <p14:modId xmlns:p14="http://schemas.microsoft.com/office/powerpoint/2010/main" val="1230837217"/>
              </p:ext>
            </p:extLst>
          </p:nvPr>
        </p:nvGraphicFramePr>
        <p:xfrm>
          <a:off x="4572000" y="3593829"/>
          <a:ext cx="5730875" cy="35554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0106404"/>
      </p:ext>
    </p:extLst>
  </p:cSld>
  <p:clrMapOvr>
    <a:masterClrMapping/>
  </p:clrMapOvr>
</p:sld>
</file>

<file path=ppt/theme/theme1.xml><?xml version="1.0" encoding="utf-8"?>
<a:theme xmlns:a="http://schemas.openxmlformats.org/drawingml/2006/main" name="2_Straight Edge">
  <a:themeElements>
    <a:clrScheme name="2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2_Straight Edge">
      <a:majorFont>
        <a:latin typeface="Arial MT"/>
        <a:ea typeface=""/>
        <a:cs typeface=""/>
      </a:majorFont>
      <a:minorFont>
        <a:latin typeface="Arial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Palatino"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Palatino" pitchFamily="18" charset="0"/>
          </a:defRPr>
        </a:defPPr>
      </a:lstStyle>
    </a:lnDef>
  </a:objectDefaults>
  <a:extraClrSchemeLst>
    <a:extraClrScheme>
      <a:clrScheme name="2_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2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2_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2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traight Edge">
  <a:themeElements>
    <a:clrScheme name="2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2_Straight Edge">
      <a:majorFont>
        <a:latin typeface="Arial MT"/>
        <a:ea typeface=""/>
        <a:cs typeface=""/>
      </a:majorFont>
      <a:minorFont>
        <a:latin typeface="Arial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Palatino"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Palatino" pitchFamily="18" charset="0"/>
          </a:defRPr>
        </a:defPPr>
      </a:lstStyle>
    </a:lnDef>
  </a:objectDefaults>
  <a:extraClrSchemeLst>
    <a:extraClrScheme>
      <a:clrScheme name="2_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2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2_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2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PUC">
  <a:themeElements>
    <a:clrScheme name="PUC Colors">
      <a:dk1>
        <a:sysClr val="windowText" lastClr="000000"/>
      </a:dk1>
      <a:lt1>
        <a:sysClr val="window" lastClr="FFFFFF"/>
      </a:lt1>
      <a:dk2>
        <a:srgbClr val="396B80"/>
      </a:dk2>
      <a:lt2>
        <a:srgbClr val="9FCBED"/>
      </a:lt2>
      <a:accent1>
        <a:srgbClr val="007DC3"/>
      </a:accent1>
      <a:accent2>
        <a:srgbClr val="FDB913"/>
      </a:accent2>
      <a:accent3>
        <a:srgbClr val="8DC73F"/>
      </a:accent3>
      <a:accent4>
        <a:srgbClr val="8871B3"/>
      </a:accent4>
      <a:accent5>
        <a:srgbClr val="FFDE75"/>
      </a:accent5>
      <a:accent6>
        <a:srgbClr val="B5231D"/>
      </a:accent6>
      <a:hlink>
        <a:srgbClr val="6A982C"/>
      </a:hlink>
      <a:folHlink>
        <a:srgbClr val="6A982C"/>
      </a:folHlink>
    </a:clrScheme>
    <a:fontScheme name="2_Straight Edge">
      <a:majorFont>
        <a:latin typeface="Arial MT"/>
        <a:ea typeface=""/>
        <a:cs typeface=""/>
      </a:majorFont>
      <a:minorFont>
        <a:latin typeface="Arial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Palatino"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Palatino" pitchFamily="18" charset="0"/>
          </a:defRPr>
        </a:defPPr>
      </a:lstStyle>
    </a:lnDef>
  </a:objectDefaults>
  <a:extraClrSchemeLst>
    <a:extraClrScheme>
      <a:clrScheme name="2_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2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2_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2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8053</TotalTime>
  <Words>1854</Words>
  <Application>Microsoft Office PowerPoint</Application>
  <PresentationFormat>On-screen Show (4:3)</PresentationFormat>
  <Paragraphs>274</Paragraphs>
  <Slides>26</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Arial MT</vt:lpstr>
      <vt:lpstr>Calibri</vt:lpstr>
      <vt:lpstr>Palatino</vt:lpstr>
      <vt:lpstr>Times New Roman</vt:lpstr>
      <vt:lpstr>Verdana</vt:lpstr>
      <vt:lpstr>Wingdings</vt:lpstr>
      <vt:lpstr>2_Straight Edge</vt:lpstr>
      <vt:lpstr>3_Straight Edge</vt:lpstr>
      <vt:lpstr>Theme1-PUC</vt:lpstr>
      <vt:lpstr>    CleanPowerSF 2022 Integrated Resource Plan      December 13, 2022   </vt:lpstr>
      <vt:lpstr>Agenda</vt:lpstr>
      <vt:lpstr>What is an Integrated Resource Plan (IRP)?</vt:lpstr>
      <vt:lpstr>Integrated Resource Plan Portfolios</vt:lpstr>
      <vt:lpstr>Summary </vt:lpstr>
      <vt:lpstr>CleanPowerSF IRP Modeling:  Four Portfolios</vt:lpstr>
      <vt:lpstr>Local Investment</vt:lpstr>
      <vt:lpstr>Modeling Results Comparison of Conforming Portfolios</vt:lpstr>
      <vt:lpstr>Comparison of Conforming Portfolios: Total Portfolio Capacity by Technology (2035)</vt:lpstr>
      <vt:lpstr>Comparison of Conforming Portfolios: Energy Generated by Resource Type (2035)</vt:lpstr>
      <vt:lpstr>Comparison of Conforming Portfolios: Average Portfolio Costs (2023-2035)</vt:lpstr>
      <vt:lpstr>Comprehensive Modeling Results</vt:lpstr>
      <vt:lpstr>Community engagement</vt:lpstr>
      <vt:lpstr>PowerPoint Presentation</vt:lpstr>
      <vt:lpstr>Portfolio Evaluation</vt:lpstr>
      <vt:lpstr>CleanPowerSF Portfolio Evaluation </vt:lpstr>
      <vt:lpstr>Preferred Portfolio Ranking (1 = best, 3 = worst)</vt:lpstr>
      <vt:lpstr>Preferred Portfolio</vt:lpstr>
      <vt:lpstr>Next steps &amp; Implementation</vt:lpstr>
      <vt:lpstr>Next Steps and Implementation</vt:lpstr>
      <vt:lpstr>Thank you!</vt:lpstr>
      <vt:lpstr>Appendix</vt:lpstr>
      <vt:lpstr>Key IRP Terms and Acronyms</vt:lpstr>
      <vt:lpstr>Key Terms and Acronyms</vt:lpstr>
      <vt:lpstr>Key Terms and Acronyms</vt:lpstr>
      <vt:lpstr>Key Terms and 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Hermann, Kiara</dc:creator>
  <cp:lastModifiedBy>Albright, Mallory I</cp:lastModifiedBy>
  <cp:revision>675</cp:revision>
  <cp:lastPrinted>2022-09-21T01:00:48Z</cp:lastPrinted>
  <dcterms:created xsi:type="dcterms:W3CDTF">2020-07-28T19:20:35Z</dcterms:created>
  <dcterms:modified xsi:type="dcterms:W3CDTF">2022-12-12T23:15:29Z</dcterms:modified>
</cp:coreProperties>
</file>